
<file path=[Content_Types].xml><?xml version="1.0" encoding="utf-8"?>
<Types xmlns="http://schemas.openxmlformats.org/package/2006/content-types">
  <Override PartName="/ppt/slideMasters/slideMaster3.xml" ContentType="application/vnd.openxmlformats-officedocument.presentationml.slideMaster+xml"/>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46.xml" ContentType="application/vnd.openxmlformats-officedocument.presentationml.slideLayout+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s/slide129.xml" ContentType="application/vnd.openxmlformats-officedocument.presentationml.slide+xml"/>
  <Override PartName="/ppt/notesSlides/notesSlide12.xml" ContentType="application/vnd.openxmlformats-officedocument.presentationml.notesSlide+xml"/>
  <Override PartName="/ppt/slides/slide99.xml" ContentType="application/vnd.openxmlformats-officedocument.presentationml.slide+xml"/>
  <Override PartName="/ppt/slides/slide118.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viewProps.xml" ContentType="application/vnd.openxmlformats-officedocument.presentationml.viewProp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slideLayouts/slideLayout29.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slideLayouts/slideLayout25.xml" ContentType="application/vnd.openxmlformats-officedocument.presentationml.slideLayout+xml"/>
  <Override PartName="/ppt/slideLayouts/slideLayout43.xml" ContentType="application/vnd.openxmlformats-officedocument.presentationml.slideLayout+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ppt/slideLayouts/slideLayout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slides/slide119.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notesSlides/notesSlide14.xml" ContentType="application/vnd.openxmlformats-officedocument.presentationml.notesSlide+xml"/>
  <Override PartName="/ppt/notesSlides/notesSlide9.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Layouts/slideLayout39.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Default Extension="fntdata" ContentType="application/x-fontdata"/>
  <Override PartName="/ppt/slideLayouts/slideLayout42.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embedTrueTypeFonts="1" saveSubsetFonts="1">
  <p:sldMasterIdLst>
    <p:sldMasterId id="2147483671" r:id="rId4"/>
    <p:sldMasterId id="2147483689" r:id="rId5"/>
    <p:sldMasterId id="2147483704" r:id="rId6"/>
  </p:sldMasterIdLst>
  <p:notesMasterIdLst>
    <p:notesMasterId r:id="rId139"/>
  </p:notesMasterIdLst>
  <p:sldIdLst>
    <p:sldId id="272" r:id="rId7"/>
    <p:sldId id="419" r:id="rId8"/>
    <p:sldId id="420" r:id="rId9"/>
    <p:sldId id="274" r:id="rId10"/>
    <p:sldId id="258" r:id="rId11"/>
    <p:sldId id="277" r:id="rId12"/>
    <p:sldId id="279" r:id="rId13"/>
    <p:sldId id="280" r:id="rId14"/>
    <p:sldId id="281" r:id="rId15"/>
    <p:sldId id="282" r:id="rId16"/>
    <p:sldId id="283" r:id="rId17"/>
    <p:sldId id="284" r:id="rId18"/>
    <p:sldId id="285" r:id="rId19"/>
    <p:sldId id="286" r:id="rId20"/>
    <p:sldId id="287" r:id="rId21"/>
    <p:sldId id="288" r:id="rId22"/>
    <p:sldId id="289" r:id="rId23"/>
    <p:sldId id="290" r:id="rId24"/>
    <p:sldId id="291" r:id="rId25"/>
    <p:sldId id="292" r:id="rId26"/>
    <p:sldId id="293" r:id="rId27"/>
    <p:sldId id="294" r:id="rId28"/>
    <p:sldId id="296" r:id="rId29"/>
    <p:sldId id="297" r:id="rId30"/>
    <p:sldId id="299" r:id="rId31"/>
    <p:sldId id="300" r:id="rId32"/>
    <p:sldId id="298" r:id="rId33"/>
    <p:sldId id="301" r:id="rId34"/>
    <p:sldId id="302" r:id="rId35"/>
    <p:sldId id="303" r:id="rId36"/>
    <p:sldId id="304" r:id="rId37"/>
    <p:sldId id="305" r:id="rId38"/>
    <p:sldId id="306" r:id="rId39"/>
    <p:sldId id="307" r:id="rId40"/>
    <p:sldId id="309" r:id="rId41"/>
    <p:sldId id="310" r:id="rId42"/>
    <p:sldId id="321" r:id="rId43"/>
    <p:sldId id="311" r:id="rId44"/>
    <p:sldId id="313" r:id="rId45"/>
    <p:sldId id="314" r:id="rId46"/>
    <p:sldId id="315" r:id="rId47"/>
    <p:sldId id="316" r:id="rId48"/>
    <p:sldId id="317" r:id="rId49"/>
    <p:sldId id="318" r:id="rId50"/>
    <p:sldId id="319" r:id="rId51"/>
    <p:sldId id="320" r:id="rId52"/>
    <p:sldId id="322" r:id="rId53"/>
    <p:sldId id="323" r:id="rId54"/>
    <p:sldId id="324" r:id="rId55"/>
    <p:sldId id="325" r:id="rId56"/>
    <p:sldId id="326" r:id="rId57"/>
    <p:sldId id="327" r:id="rId58"/>
    <p:sldId id="328" r:id="rId59"/>
    <p:sldId id="329" r:id="rId60"/>
    <p:sldId id="330" r:id="rId61"/>
    <p:sldId id="331" r:id="rId62"/>
    <p:sldId id="332" r:id="rId63"/>
    <p:sldId id="333" r:id="rId64"/>
    <p:sldId id="334" r:id="rId65"/>
    <p:sldId id="335" r:id="rId66"/>
    <p:sldId id="336" r:id="rId67"/>
    <p:sldId id="337" r:id="rId68"/>
    <p:sldId id="338" r:id="rId69"/>
    <p:sldId id="339" r:id="rId70"/>
    <p:sldId id="350" r:id="rId71"/>
    <p:sldId id="351" r:id="rId72"/>
    <p:sldId id="352" r:id="rId73"/>
    <p:sldId id="353" r:id="rId74"/>
    <p:sldId id="354" r:id="rId75"/>
    <p:sldId id="355" r:id="rId76"/>
    <p:sldId id="356" r:id="rId77"/>
    <p:sldId id="357" r:id="rId78"/>
    <p:sldId id="358" r:id="rId79"/>
    <p:sldId id="359" r:id="rId80"/>
    <p:sldId id="360" r:id="rId81"/>
    <p:sldId id="361" r:id="rId82"/>
    <p:sldId id="362" r:id="rId83"/>
    <p:sldId id="364" r:id="rId84"/>
    <p:sldId id="363" r:id="rId85"/>
    <p:sldId id="365" r:id="rId86"/>
    <p:sldId id="366" r:id="rId87"/>
    <p:sldId id="367" r:id="rId88"/>
    <p:sldId id="368" r:id="rId89"/>
    <p:sldId id="369" r:id="rId90"/>
    <p:sldId id="370" r:id="rId91"/>
    <p:sldId id="371" r:id="rId92"/>
    <p:sldId id="372" r:id="rId93"/>
    <p:sldId id="373" r:id="rId94"/>
    <p:sldId id="374" r:id="rId95"/>
    <p:sldId id="375" r:id="rId96"/>
    <p:sldId id="376" r:id="rId97"/>
    <p:sldId id="377" r:id="rId98"/>
    <p:sldId id="378" r:id="rId99"/>
    <p:sldId id="379" r:id="rId100"/>
    <p:sldId id="380" r:id="rId101"/>
    <p:sldId id="381" r:id="rId102"/>
    <p:sldId id="382" r:id="rId103"/>
    <p:sldId id="383" r:id="rId104"/>
    <p:sldId id="384" r:id="rId105"/>
    <p:sldId id="385" r:id="rId106"/>
    <p:sldId id="386" r:id="rId107"/>
    <p:sldId id="387" r:id="rId108"/>
    <p:sldId id="388" r:id="rId109"/>
    <p:sldId id="389" r:id="rId110"/>
    <p:sldId id="390" r:id="rId111"/>
    <p:sldId id="391" r:id="rId112"/>
    <p:sldId id="392" r:id="rId113"/>
    <p:sldId id="393" r:id="rId114"/>
    <p:sldId id="394" r:id="rId115"/>
    <p:sldId id="395" r:id="rId116"/>
    <p:sldId id="396" r:id="rId117"/>
    <p:sldId id="397" r:id="rId118"/>
    <p:sldId id="398" r:id="rId119"/>
    <p:sldId id="399" r:id="rId120"/>
    <p:sldId id="400" r:id="rId121"/>
    <p:sldId id="401" r:id="rId122"/>
    <p:sldId id="402" r:id="rId123"/>
    <p:sldId id="403" r:id="rId124"/>
    <p:sldId id="404" r:id="rId125"/>
    <p:sldId id="405" r:id="rId126"/>
    <p:sldId id="406" r:id="rId127"/>
    <p:sldId id="407" r:id="rId128"/>
    <p:sldId id="409" r:id="rId129"/>
    <p:sldId id="410" r:id="rId130"/>
    <p:sldId id="411" r:id="rId131"/>
    <p:sldId id="412" r:id="rId132"/>
    <p:sldId id="413" r:id="rId133"/>
    <p:sldId id="414" r:id="rId134"/>
    <p:sldId id="415" r:id="rId135"/>
    <p:sldId id="416" r:id="rId136"/>
    <p:sldId id="417" r:id="rId137"/>
    <p:sldId id="418" r:id="rId138"/>
  </p:sldIdLst>
  <p:sldSz cx="9144000" cy="6858000" type="screen4x3"/>
  <p:notesSz cx="7315200" cy="9601200"/>
  <p:embeddedFontLst>
    <p:embeddedFont>
      <p:font typeface="ＭＳ Ｐゴシック" pitchFamily="34" charset="-128"/>
      <p:regular r:id="rId140"/>
    </p:embeddedFont>
  </p:embeddedFontLst>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4455" indent="-44164" algn="l" rtl="0" fontAlgn="base">
      <a:spcBef>
        <a:spcPct val="0"/>
      </a:spcBef>
      <a:spcAft>
        <a:spcPct val="0"/>
      </a:spcAft>
      <a:defRPr kern="1200">
        <a:solidFill>
          <a:schemeClr val="tx1"/>
        </a:solidFill>
        <a:latin typeface="Arial" charset="0"/>
        <a:ea typeface="+mn-ea"/>
        <a:cs typeface="+mn-cs"/>
      </a:defRPr>
    </a:lvl2pPr>
    <a:lvl3pPr marL="910334" indent="-91176" algn="l" rtl="0" fontAlgn="base">
      <a:spcBef>
        <a:spcPct val="0"/>
      </a:spcBef>
      <a:spcAft>
        <a:spcPct val="0"/>
      </a:spcAft>
      <a:defRPr kern="1200">
        <a:solidFill>
          <a:schemeClr val="tx1"/>
        </a:solidFill>
        <a:latin typeface="Arial" charset="0"/>
        <a:ea typeface="+mn-ea"/>
        <a:cs typeface="+mn-cs"/>
      </a:defRPr>
    </a:lvl3pPr>
    <a:lvl4pPr marL="1367638" indent="-138189" algn="l" rtl="0" fontAlgn="base">
      <a:spcBef>
        <a:spcPct val="0"/>
      </a:spcBef>
      <a:spcAft>
        <a:spcPct val="0"/>
      </a:spcAft>
      <a:defRPr kern="1200">
        <a:solidFill>
          <a:schemeClr val="tx1"/>
        </a:solidFill>
        <a:latin typeface="Arial" charset="0"/>
        <a:ea typeface="+mn-ea"/>
        <a:cs typeface="+mn-cs"/>
      </a:defRPr>
    </a:lvl4pPr>
    <a:lvl5pPr marL="1823517" indent="-185201" algn="l" rtl="0" fontAlgn="base">
      <a:spcBef>
        <a:spcPct val="0"/>
      </a:spcBef>
      <a:spcAft>
        <a:spcPct val="0"/>
      </a:spcAft>
      <a:defRPr kern="1200">
        <a:solidFill>
          <a:schemeClr val="tx1"/>
        </a:solidFill>
        <a:latin typeface="Arial" charset="0"/>
        <a:ea typeface="+mn-ea"/>
        <a:cs typeface="+mn-cs"/>
      </a:defRPr>
    </a:lvl5pPr>
    <a:lvl6pPr marL="2051456" algn="l" defTabSz="820583" rtl="0" eaLnBrk="1" latinLnBrk="0" hangingPunct="1">
      <a:defRPr kern="1200">
        <a:solidFill>
          <a:schemeClr val="tx1"/>
        </a:solidFill>
        <a:latin typeface="Arial" charset="0"/>
        <a:ea typeface="+mn-ea"/>
        <a:cs typeface="+mn-cs"/>
      </a:defRPr>
    </a:lvl6pPr>
    <a:lvl7pPr marL="2461748" algn="l" defTabSz="820583" rtl="0" eaLnBrk="1" latinLnBrk="0" hangingPunct="1">
      <a:defRPr kern="1200">
        <a:solidFill>
          <a:schemeClr val="tx1"/>
        </a:solidFill>
        <a:latin typeface="Arial" charset="0"/>
        <a:ea typeface="+mn-ea"/>
        <a:cs typeface="+mn-cs"/>
      </a:defRPr>
    </a:lvl7pPr>
    <a:lvl8pPr marL="2872039" algn="l" defTabSz="820583" rtl="0" eaLnBrk="1" latinLnBrk="0" hangingPunct="1">
      <a:defRPr kern="1200">
        <a:solidFill>
          <a:schemeClr val="tx1"/>
        </a:solidFill>
        <a:latin typeface="Arial" charset="0"/>
        <a:ea typeface="+mn-ea"/>
        <a:cs typeface="+mn-cs"/>
      </a:defRPr>
    </a:lvl8pPr>
    <a:lvl9pPr marL="3282330" algn="l" defTabSz="820583"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940C"/>
    <a:srgbClr val="23A3FF"/>
    <a:srgbClr val="E8EFF2"/>
    <a:srgbClr val="FFCF32"/>
    <a:srgbClr val="20C22F"/>
    <a:srgbClr val="1C298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81" autoAdjust="0"/>
    <p:restoredTop sz="89714" autoAdjust="0"/>
  </p:normalViewPr>
  <p:slideViewPr>
    <p:cSldViewPr snapToGrid="0" snapToObjects="1" showGuides="1">
      <p:cViewPr>
        <p:scale>
          <a:sx n="75" d="100"/>
          <a:sy n="75" d="100"/>
        </p:scale>
        <p:origin x="-1188" y="-180"/>
      </p:cViewPr>
      <p:guideLst>
        <p:guide orient="horz" pos="2160"/>
        <p:guide pos="2880"/>
      </p:guideLst>
    </p:cSldViewPr>
  </p:slideViewPr>
  <p:notesTextViewPr>
    <p:cViewPr>
      <p:scale>
        <a:sx n="100" d="100"/>
        <a:sy n="100" d="100"/>
      </p:scale>
      <p:origin x="0" y="0"/>
    </p:cViewPr>
  </p:notesTextViewPr>
  <p:notesViewPr>
    <p:cSldViewPr snapToGrid="0" snapToObjects="1">
      <p:cViewPr varScale="1">
        <p:scale>
          <a:sx n="80" d="100"/>
          <a:sy n="80" d="100"/>
        </p:scale>
        <p:origin x="-3856" y="-104"/>
      </p:cViewPr>
      <p:guideLst>
        <p:guide orient="horz" pos="3024"/>
        <p:guide pos="2304"/>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47" Type="http://schemas.openxmlformats.org/officeDocument/2006/relationships/slide" Target="slides/slide41.xml"/><Relationship Id="rId63" Type="http://schemas.openxmlformats.org/officeDocument/2006/relationships/slide" Target="slides/slide57.xml"/><Relationship Id="rId68" Type="http://schemas.openxmlformats.org/officeDocument/2006/relationships/slide" Target="slides/slide62.xml"/><Relationship Id="rId84" Type="http://schemas.openxmlformats.org/officeDocument/2006/relationships/slide" Target="slides/slide78.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38" Type="http://schemas.openxmlformats.org/officeDocument/2006/relationships/slide" Target="slides/slide132.xml"/><Relationship Id="rId16" Type="http://schemas.openxmlformats.org/officeDocument/2006/relationships/slide" Target="slides/slide10.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37" Type="http://schemas.openxmlformats.org/officeDocument/2006/relationships/slide" Target="slides/slide31.xml"/><Relationship Id="rId53" Type="http://schemas.openxmlformats.org/officeDocument/2006/relationships/slide" Target="slides/slide47.xml"/><Relationship Id="rId58" Type="http://schemas.openxmlformats.org/officeDocument/2006/relationships/slide" Target="slides/slide52.xml"/><Relationship Id="rId74" Type="http://schemas.openxmlformats.org/officeDocument/2006/relationships/slide" Target="slides/slide68.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28" Type="http://schemas.openxmlformats.org/officeDocument/2006/relationships/slide" Target="slides/slide122.xml"/><Relationship Id="rId144"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84.xml"/><Relationship Id="rId95" Type="http://schemas.openxmlformats.org/officeDocument/2006/relationships/slide" Target="slides/slide89.xml"/><Relationship Id="rId22" Type="http://schemas.openxmlformats.org/officeDocument/2006/relationships/slide" Target="slides/slide16.xml"/><Relationship Id="rId27" Type="http://schemas.openxmlformats.org/officeDocument/2006/relationships/slide" Target="slides/slide21.xml"/><Relationship Id="rId43" Type="http://schemas.openxmlformats.org/officeDocument/2006/relationships/slide" Target="slides/slide37.xml"/><Relationship Id="rId48" Type="http://schemas.openxmlformats.org/officeDocument/2006/relationships/slide" Target="slides/slide42.xml"/><Relationship Id="rId64" Type="http://schemas.openxmlformats.org/officeDocument/2006/relationships/slide" Target="slides/slide58.xml"/><Relationship Id="rId69" Type="http://schemas.openxmlformats.org/officeDocument/2006/relationships/slide" Target="slides/slide63.xml"/><Relationship Id="rId113" Type="http://schemas.openxmlformats.org/officeDocument/2006/relationships/slide" Target="slides/slide107.xml"/><Relationship Id="rId118" Type="http://schemas.openxmlformats.org/officeDocument/2006/relationships/slide" Target="slides/slide112.xml"/><Relationship Id="rId134" Type="http://schemas.openxmlformats.org/officeDocument/2006/relationships/slide" Target="slides/slide128.xml"/><Relationship Id="rId139" Type="http://schemas.openxmlformats.org/officeDocument/2006/relationships/notesMaster" Target="notesMasters/notesMaster1.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80" Type="http://schemas.openxmlformats.org/officeDocument/2006/relationships/slide" Target="slides/slide74.xml"/><Relationship Id="rId85" Type="http://schemas.openxmlformats.org/officeDocument/2006/relationships/slide" Target="slides/slide79.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slide" Target="slides/slide61.xml"/><Relationship Id="rId103" Type="http://schemas.openxmlformats.org/officeDocument/2006/relationships/slide" Target="slides/slide97.xml"/><Relationship Id="rId108" Type="http://schemas.openxmlformats.org/officeDocument/2006/relationships/slide" Target="slides/slide102.xml"/><Relationship Id="rId116" Type="http://schemas.openxmlformats.org/officeDocument/2006/relationships/slide" Target="slides/slide110.xml"/><Relationship Id="rId124" Type="http://schemas.openxmlformats.org/officeDocument/2006/relationships/slide" Target="slides/slide118.xml"/><Relationship Id="rId129" Type="http://schemas.openxmlformats.org/officeDocument/2006/relationships/slide" Target="slides/slide123.xml"/><Relationship Id="rId137" Type="http://schemas.openxmlformats.org/officeDocument/2006/relationships/slide" Target="slides/slide13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slide" Target="slides/slide56.xml"/><Relationship Id="rId70" Type="http://schemas.openxmlformats.org/officeDocument/2006/relationships/slide" Target="slides/slide64.xml"/><Relationship Id="rId75" Type="http://schemas.openxmlformats.org/officeDocument/2006/relationships/slide" Target="slides/slide69.xml"/><Relationship Id="rId83" Type="http://schemas.openxmlformats.org/officeDocument/2006/relationships/slide" Target="slides/slide77.xml"/><Relationship Id="rId88" Type="http://schemas.openxmlformats.org/officeDocument/2006/relationships/slide" Target="slides/slide82.xml"/><Relationship Id="rId91" Type="http://schemas.openxmlformats.org/officeDocument/2006/relationships/slide" Target="slides/slide85.xml"/><Relationship Id="rId96" Type="http://schemas.openxmlformats.org/officeDocument/2006/relationships/slide" Target="slides/slide90.xml"/><Relationship Id="rId111" Type="http://schemas.openxmlformats.org/officeDocument/2006/relationships/slide" Target="slides/slide105.xml"/><Relationship Id="rId132" Type="http://schemas.openxmlformats.org/officeDocument/2006/relationships/slide" Target="slides/slide126.xml"/><Relationship Id="rId140" Type="http://schemas.openxmlformats.org/officeDocument/2006/relationships/font" Target="fonts/font1.fntdata"/><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6" Type="http://schemas.openxmlformats.org/officeDocument/2006/relationships/slide" Target="slides/slide100.xml"/><Relationship Id="rId114" Type="http://schemas.openxmlformats.org/officeDocument/2006/relationships/slide" Target="slides/slide108.xml"/><Relationship Id="rId119" Type="http://schemas.openxmlformats.org/officeDocument/2006/relationships/slide" Target="slides/slide113.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slide" Target="slides/slide59.xml"/><Relationship Id="rId73" Type="http://schemas.openxmlformats.org/officeDocument/2006/relationships/slide" Target="slides/slide67.xml"/><Relationship Id="rId78" Type="http://schemas.openxmlformats.org/officeDocument/2006/relationships/slide" Target="slides/slide72.xml"/><Relationship Id="rId81" Type="http://schemas.openxmlformats.org/officeDocument/2006/relationships/slide" Target="slides/slide75.xml"/><Relationship Id="rId86" Type="http://schemas.openxmlformats.org/officeDocument/2006/relationships/slide" Target="slides/slide80.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30" Type="http://schemas.openxmlformats.org/officeDocument/2006/relationships/slide" Target="slides/slide124.xml"/><Relationship Id="rId135" Type="http://schemas.openxmlformats.org/officeDocument/2006/relationships/slide" Target="slides/slide129.xml"/><Relationship Id="rId143"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 Id="rId109" Type="http://schemas.openxmlformats.org/officeDocument/2006/relationships/slide" Target="slides/slide103.xml"/><Relationship Id="rId34" Type="http://schemas.openxmlformats.org/officeDocument/2006/relationships/slide" Target="slides/slide28.xml"/><Relationship Id="rId50" Type="http://schemas.openxmlformats.org/officeDocument/2006/relationships/slide" Target="slides/slide44.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04" Type="http://schemas.openxmlformats.org/officeDocument/2006/relationships/slide" Target="slides/slide98.xml"/><Relationship Id="rId120" Type="http://schemas.openxmlformats.org/officeDocument/2006/relationships/slide" Target="slides/slide114.xml"/><Relationship Id="rId125" Type="http://schemas.openxmlformats.org/officeDocument/2006/relationships/slide" Target="slides/slide119.xml"/><Relationship Id="rId141" Type="http://schemas.openxmlformats.org/officeDocument/2006/relationships/presProps" Target="presProps.xml"/><Relationship Id="rId7" Type="http://schemas.openxmlformats.org/officeDocument/2006/relationships/slide" Target="slides/slide1.xml"/><Relationship Id="rId71" Type="http://schemas.openxmlformats.org/officeDocument/2006/relationships/slide" Target="slides/slide65.xml"/><Relationship Id="rId92" Type="http://schemas.openxmlformats.org/officeDocument/2006/relationships/slide" Target="slides/slide86.xml"/><Relationship Id="rId2" Type="http://schemas.openxmlformats.org/officeDocument/2006/relationships/customXml" Target="../customXml/item2.xml"/><Relationship Id="rId29" Type="http://schemas.openxmlformats.org/officeDocument/2006/relationships/slide" Target="slides/slide23.xml"/><Relationship Id="rId24" Type="http://schemas.openxmlformats.org/officeDocument/2006/relationships/slide" Target="slides/slide18.xml"/><Relationship Id="rId40" Type="http://schemas.openxmlformats.org/officeDocument/2006/relationships/slide" Target="slides/slide34.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15" Type="http://schemas.openxmlformats.org/officeDocument/2006/relationships/slide" Target="slides/slide109.xml"/><Relationship Id="rId131" Type="http://schemas.openxmlformats.org/officeDocument/2006/relationships/slide" Target="slides/slide125.xml"/><Relationship Id="rId136" Type="http://schemas.openxmlformats.org/officeDocument/2006/relationships/slide" Target="slides/slide130.xml"/><Relationship Id="rId61" Type="http://schemas.openxmlformats.org/officeDocument/2006/relationships/slide" Target="slides/slide55.xml"/><Relationship Id="rId82" Type="http://schemas.openxmlformats.org/officeDocument/2006/relationships/slide" Target="slides/slide76.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70238" cy="479425"/>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4143375" y="0"/>
            <a:ext cx="3170238" cy="479425"/>
          </a:xfrm>
          <a:prstGeom prst="rect">
            <a:avLst/>
          </a:prstGeom>
        </p:spPr>
        <p:txBody>
          <a:bodyPr vert="horz" lIns="91440" tIns="45720" rIns="91440" bIns="45720" rtlCol="0"/>
          <a:lstStyle>
            <a:lvl1pPr algn="r">
              <a:defRPr sz="1200"/>
            </a:lvl1pPr>
          </a:lstStyle>
          <a:p>
            <a:fld id="{E519884F-D6F0-EC4E-A56A-14AD622F798C}" type="datetimeFigureOut">
              <a:rPr lang="en-US" smtClean="0"/>
              <a:pPr/>
              <a:t>4/25/2016</a:t>
            </a:fld>
            <a:endParaRPr lang="en-GB"/>
          </a:p>
        </p:txBody>
      </p:sp>
      <p:sp>
        <p:nvSpPr>
          <p:cNvPr id="4" name="Slide Image Placeholder 3"/>
          <p:cNvSpPr>
            <a:spLocks noGrp="1" noRot="1" noChangeAspect="1"/>
          </p:cNvSpPr>
          <p:nvPr>
            <p:ph type="sldImg" idx="2"/>
          </p:nvPr>
        </p:nvSpPr>
        <p:spPr>
          <a:xfrm>
            <a:off x="1257300" y="720725"/>
            <a:ext cx="4800600" cy="360045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731838" y="4560888"/>
            <a:ext cx="5851525" cy="4319587"/>
          </a:xfrm>
          <a:prstGeom prst="rect">
            <a:avLst/>
          </a:prstGeom>
        </p:spPr>
        <p:txBody>
          <a:bodyPr vert="horz" lIns="91440" tIns="45720" rIns="91440" bIns="45720" rtlCol="0"/>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6" name="Footer Placeholder 5"/>
          <p:cNvSpPr>
            <a:spLocks noGrp="1"/>
          </p:cNvSpPr>
          <p:nvPr>
            <p:ph type="ftr" sz="quarter" idx="4"/>
          </p:nvPr>
        </p:nvSpPr>
        <p:spPr>
          <a:xfrm>
            <a:off x="0" y="9120188"/>
            <a:ext cx="3170238" cy="479425"/>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4143375" y="9120188"/>
            <a:ext cx="3170238" cy="479425"/>
          </a:xfrm>
          <a:prstGeom prst="rect">
            <a:avLst/>
          </a:prstGeom>
        </p:spPr>
        <p:txBody>
          <a:bodyPr vert="horz" lIns="91440" tIns="45720" rIns="91440" bIns="45720" rtlCol="0" anchor="b"/>
          <a:lstStyle>
            <a:lvl1pPr algn="r">
              <a:defRPr sz="1200"/>
            </a:lvl1pPr>
          </a:lstStyle>
          <a:p>
            <a:fld id="{7792B569-2F9F-D440-B547-B789863526A0}" type="slidenum">
              <a:rPr lang="en-GB" smtClean="0"/>
              <a:pPr/>
              <a:t>‹#›</a:t>
            </a:fld>
            <a:endParaRPr lang="en-GB"/>
          </a:p>
        </p:txBody>
      </p:sp>
    </p:spTree>
    <p:extLst>
      <p:ext uri="{BB962C8B-B14F-4D97-AF65-F5344CB8AC3E}">
        <p14:creationId xmlns:p14="http://schemas.microsoft.com/office/powerpoint/2010/main" xmlns="" val="1749269858"/>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Arial"/>
        <a:ea typeface="+mn-ea"/>
        <a:cs typeface="+mn-cs"/>
      </a:defRPr>
    </a:lvl1pPr>
    <a:lvl2pPr marL="457200" algn="l" defTabSz="457200" rtl="0" eaLnBrk="1" latinLnBrk="0" hangingPunct="1">
      <a:defRPr sz="1200" kern="1200">
        <a:solidFill>
          <a:schemeClr val="tx1"/>
        </a:solidFill>
        <a:latin typeface="Arial"/>
        <a:ea typeface="+mn-ea"/>
        <a:cs typeface="+mn-cs"/>
      </a:defRPr>
    </a:lvl2pPr>
    <a:lvl3pPr marL="914400" algn="l" defTabSz="457200" rtl="0" eaLnBrk="1" latinLnBrk="0" hangingPunct="1">
      <a:defRPr sz="1200" kern="1200">
        <a:solidFill>
          <a:schemeClr val="tx1"/>
        </a:solidFill>
        <a:latin typeface="Arial"/>
        <a:ea typeface="+mn-ea"/>
        <a:cs typeface="+mn-cs"/>
      </a:defRPr>
    </a:lvl3pPr>
    <a:lvl4pPr marL="1371600" algn="l" defTabSz="457200" rtl="0" eaLnBrk="1" latinLnBrk="0" hangingPunct="1">
      <a:defRPr sz="1200" kern="1200">
        <a:solidFill>
          <a:schemeClr val="tx1"/>
        </a:solidFill>
        <a:latin typeface="Arial"/>
        <a:ea typeface="+mn-ea"/>
        <a:cs typeface="+mn-cs"/>
      </a:defRPr>
    </a:lvl4pPr>
    <a:lvl5pPr marL="1828800" algn="l" defTabSz="457200" rtl="0" eaLnBrk="1" latinLnBrk="0" hangingPunct="1">
      <a:defRPr sz="1200" kern="1200">
        <a:solidFill>
          <a:schemeClr val="tx1"/>
        </a:solidFill>
        <a:latin typeface="Arial"/>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Job dependencies are a Direct link/reference</a:t>
            </a:r>
          </a:p>
        </p:txBody>
      </p:sp>
      <p:sp>
        <p:nvSpPr>
          <p:cNvPr id="4" name="Slide Number Placeholder 3"/>
          <p:cNvSpPr>
            <a:spLocks noGrp="1"/>
          </p:cNvSpPr>
          <p:nvPr>
            <p:ph type="sldNum" sz="quarter" idx="10"/>
          </p:nvPr>
        </p:nvSpPr>
        <p:spPr/>
        <p:txBody>
          <a:bodyPr/>
          <a:lstStyle/>
          <a:p>
            <a:fld id="{7792B569-2F9F-D440-B547-B789863526A0}" type="slidenum">
              <a:rPr lang="en-GB" smtClean="0"/>
              <a:pPr/>
              <a:t>15</a:t>
            </a:fld>
            <a:endParaRPr lang="en-GB"/>
          </a:p>
        </p:txBody>
      </p:sp>
    </p:spTree>
    <p:extLst>
      <p:ext uri="{BB962C8B-B14F-4D97-AF65-F5344CB8AC3E}">
        <p14:creationId xmlns:p14="http://schemas.microsoft.com/office/powerpoint/2010/main" xmlns="" val="21563216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Worksheet name is required to preview the</a:t>
            </a:r>
            <a:r>
              <a:rPr lang="en-US" baseline="0" dirty="0" smtClean="0"/>
              <a:t> file, upload will work w/o filling in.  Enter required information, click Upload, Choose File, Upload </a:t>
            </a:r>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46</a:t>
            </a:fld>
            <a:endParaRPr lang="en-GB"/>
          </a:p>
        </p:txBody>
      </p:sp>
    </p:spTree>
    <p:extLst>
      <p:ext uri="{BB962C8B-B14F-4D97-AF65-F5344CB8AC3E}">
        <p14:creationId xmlns:p14="http://schemas.microsoft.com/office/powerpoint/2010/main" xmlns="" val="11593483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47</a:t>
            </a:fld>
            <a:endParaRPr lang="en-GB"/>
          </a:p>
        </p:txBody>
      </p:sp>
    </p:spTree>
    <p:extLst>
      <p:ext uri="{BB962C8B-B14F-4D97-AF65-F5344CB8AC3E}">
        <p14:creationId xmlns:p14="http://schemas.microsoft.com/office/powerpoint/2010/main" xmlns="" val="90051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48</a:t>
            </a:fld>
            <a:endParaRPr lang="en-GB"/>
          </a:p>
        </p:txBody>
      </p:sp>
    </p:spTree>
    <p:extLst>
      <p:ext uri="{BB962C8B-B14F-4D97-AF65-F5344CB8AC3E}">
        <p14:creationId xmlns:p14="http://schemas.microsoft.com/office/powerpoint/2010/main" xmlns="" val="1976762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49</a:t>
            </a:fld>
            <a:endParaRPr lang="en-GB"/>
          </a:p>
        </p:txBody>
      </p:sp>
    </p:spTree>
    <p:extLst>
      <p:ext uri="{BB962C8B-B14F-4D97-AF65-F5344CB8AC3E}">
        <p14:creationId xmlns:p14="http://schemas.microsoft.com/office/powerpoint/2010/main" xmlns="" val="42399101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50</a:t>
            </a:fld>
            <a:endParaRPr lang="en-GB"/>
          </a:p>
        </p:txBody>
      </p:sp>
    </p:spTree>
    <p:extLst>
      <p:ext uri="{BB962C8B-B14F-4D97-AF65-F5344CB8AC3E}">
        <p14:creationId xmlns:p14="http://schemas.microsoft.com/office/powerpoint/2010/main" xmlns="" val="2753331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paste will be available</a:t>
            </a:r>
            <a:r>
              <a:rPr lang="en-US" baseline="0" dirty="0" smtClean="0"/>
              <a:t> after a job save – if pasting into another project you will be forced to save.   The paste is available until a clear copy task (from any right click task). Only 1 task in clip board- the last copied overlays the previous</a:t>
            </a:r>
            <a:endParaRPr lang="en-US"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56</a:t>
            </a:fld>
            <a:endParaRPr lang="en-GB"/>
          </a:p>
        </p:txBody>
      </p:sp>
    </p:spTree>
    <p:extLst>
      <p:ext uri="{BB962C8B-B14F-4D97-AF65-F5344CB8AC3E}">
        <p14:creationId xmlns:p14="http://schemas.microsoft.com/office/powerpoint/2010/main" xmlns="" val="8886530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GB" dirty="0" smtClean="0">
                <a:latin typeface="Arial" charset="0"/>
              </a:rPr>
              <a:t>Associations (via the New button) can be made here in order to make available a field that is not normally available for the table being consulted (here Med Prof).</a:t>
            </a:r>
          </a:p>
        </p:txBody>
      </p:sp>
      <p:sp>
        <p:nvSpPr>
          <p:cNvPr id="4" name="Slide Number Placeholder 3"/>
          <p:cNvSpPr>
            <a:spLocks noGrp="1"/>
          </p:cNvSpPr>
          <p:nvPr>
            <p:ph type="sldNum" sz="quarter" idx="10"/>
          </p:nvPr>
        </p:nvSpPr>
        <p:spPr/>
        <p:txBody>
          <a:bodyPr/>
          <a:lstStyle/>
          <a:p>
            <a:fld id="{7792B569-2F9F-D440-B547-B789863526A0}" type="slidenum">
              <a:rPr lang="en-GB" smtClean="0"/>
              <a:pPr/>
              <a:t>68</a:t>
            </a:fld>
            <a:endParaRPr lang="en-GB"/>
          </a:p>
        </p:txBody>
      </p:sp>
    </p:spTree>
    <p:extLst>
      <p:ext uri="{BB962C8B-B14F-4D97-AF65-F5344CB8AC3E}">
        <p14:creationId xmlns:p14="http://schemas.microsoft.com/office/powerpoint/2010/main" xmlns="" val="2832354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Fields are listed using a Dot notation</a:t>
            </a:r>
            <a:r>
              <a:rPr lang="en-US" baseline="0" dirty="0" smtClean="0"/>
              <a:t> to identify relationships EX: </a:t>
            </a:r>
            <a:r>
              <a:rPr lang="en-US" baseline="0" dirty="0" err="1" smtClean="0"/>
              <a:t>TaskName.Field_name</a:t>
            </a:r>
            <a:r>
              <a:rPr lang="en-US" baseline="0" dirty="0" smtClean="0"/>
              <a:t>, if the task name is changed on the Job Canvas the field names will automatically reflect the new task name in the Dot notation </a:t>
            </a:r>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93</a:t>
            </a:fld>
            <a:endParaRPr lang="en-GB"/>
          </a:p>
        </p:txBody>
      </p:sp>
    </p:spTree>
    <p:extLst>
      <p:ext uri="{BB962C8B-B14F-4D97-AF65-F5344CB8AC3E}">
        <p14:creationId xmlns:p14="http://schemas.microsoft.com/office/powerpoint/2010/main" xmlns="" val="4233912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mtClean="0"/>
              <a:t>Job dependencies are a Direct link/reference</a:t>
            </a:r>
          </a:p>
        </p:txBody>
      </p:sp>
      <p:sp>
        <p:nvSpPr>
          <p:cNvPr id="4" name="Slide Number Placeholder 3"/>
          <p:cNvSpPr>
            <a:spLocks noGrp="1"/>
          </p:cNvSpPr>
          <p:nvPr>
            <p:ph type="sldNum" sz="quarter" idx="10"/>
          </p:nvPr>
        </p:nvSpPr>
        <p:spPr/>
        <p:txBody>
          <a:bodyPr/>
          <a:lstStyle/>
          <a:p>
            <a:fld id="{7792B569-2F9F-D440-B547-B789863526A0}" type="slidenum">
              <a:rPr lang="en-GB" smtClean="0"/>
              <a:pPr/>
              <a:t>16</a:t>
            </a:fld>
            <a:endParaRPr lang="en-GB"/>
          </a:p>
        </p:txBody>
      </p:sp>
    </p:spTree>
    <p:extLst>
      <p:ext uri="{BB962C8B-B14F-4D97-AF65-F5344CB8AC3E}">
        <p14:creationId xmlns:p14="http://schemas.microsoft.com/office/powerpoint/2010/main" xmlns="" val="13106287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Primary</a:t>
            </a:r>
            <a:r>
              <a:rPr lang="en-US" baseline="0" dirty="0" smtClean="0"/>
              <a:t> sorts first (region) secondary  second (Role)  will sort by Region and within region by role. It will allow you to select more than 3 fields– but will only sort on the first 3 selected.  </a:t>
            </a:r>
          </a:p>
          <a:p>
            <a:r>
              <a:rPr lang="en-US" baseline="0" dirty="0" smtClean="0"/>
              <a:t>To change sort,  it is suggested to deselect all, save job and then reselect in correct order. </a:t>
            </a:r>
          </a:p>
          <a:p>
            <a:r>
              <a:rPr lang="en-US" baseline="0" dirty="0" smtClean="0"/>
              <a:t>File, location and field separator must be entered to see fields- a save is not required. Ascending order only</a:t>
            </a:r>
            <a:endParaRPr lang="en-US"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37</a:t>
            </a:fld>
            <a:endParaRPr lang="en-GB"/>
          </a:p>
        </p:txBody>
      </p:sp>
    </p:spTree>
    <p:extLst>
      <p:ext uri="{BB962C8B-B14F-4D97-AF65-F5344CB8AC3E}">
        <p14:creationId xmlns:p14="http://schemas.microsoft.com/office/powerpoint/2010/main" xmlns="" val="13924026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38</a:t>
            </a:fld>
            <a:endParaRPr lang="en-GB"/>
          </a:p>
        </p:txBody>
      </p:sp>
    </p:spTree>
    <p:extLst>
      <p:ext uri="{BB962C8B-B14F-4D97-AF65-F5344CB8AC3E}">
        <p14:creationId xmlns:p14="http://schemas.microsoft.com/office/powerpoint/2010/main" xmlns="" val="31763626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Primary</a:t>
            </a:r>
            <a:r>
              <a:rPr lang="en-US" baseline="0" dirty="0" smtClean="0"/>
              <a:t> sorts first ( region) secondary  second (Role)  will sort by Region and within region by role. It will allow you to select more than 3 fields– but will only sort on the first 3 selected.  </a:t>
            </a:r>
          </a:p>
          <a:p>
            <a:r>
              <a:rPr lang="en-US" baseline="0" dirty="0" smtClean="0"/>
              <a:t>To change sort,  it is suggested to deselect all, save job and then reselect in correct order. </a:t>
            </a:r>
          </a:p>
          <a:p>
            <a:r>
              <a:rPr lang="en-US" baseline="0" dirty="0" smtClean="0"/>
              <a:t>File, location and field separator must be entered to see fields- a save is not required. Ascending order only</a:t>
            </a:r>
            <a:endParaRPr lang="en-US"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39</a:t>
            </a:fld>
            <a:endParaRPr lang="en-GB"/>
          </a:p>
        </p:txBody>
      </p:sp>
    </p:spTree>
    <p:extLst>
      <p:ext uri="{BB962C8B-B14F-4D97-AF65-F5344CB8AC3E}">
        <p14:creationId xmlns:p14="http://schemas.microsoft.com/office/powerpoint/2010/main" xmlns="" val="365988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7792B569-2F9F-D440-B547-B789863526A0}" type="slidenum">
              <a:rPr lang="en-GB" smtClean="0"/>
              <a:pPr/>
              <a:t>40</a:t>
            </a:fld>
            <a:endParaRPr lang="en-GB"/>
          </a:p>
        </p:txBody>
      </p:sp>
    </p:spTree>
    <p:extLst>
      <p:ext uri="{BB962C8B-B14F-4D97-AF65-F5344CB8AC3E}">
        <p14:creationId xmlns:p14="http://schemas.microsoft.com/office/powerpoint/2010/main" xmlns="" val="20932594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Existing: </a:t>
            </a:r>
            <a:r>
              <a:rPr lang="en-US" dirty="0" err="1" smtClean="0"/>
              <a:t>AffiliationStore</a:t>
            </a:r>
            <a:r>
              <a:rPr lang="en-US" baseline="0" dirty="0" smtClean="0"/>
              <a:t> Reset, </a:t>
            </a:r>
            <a:r>
              <a:rPr lang="en-US" baseline="0" dirty="0" err="1" smtClean="0"/>
              <a:t>PropertyStore</a:t>
            </a:r>
            <a:r>
              <a:rPr lang="en-US" baseline="0" dirty="0" smtClean="0"/>
              <a:t> Reset, and </a:t>
            </a:r>
            <a:r>
              <a:rPr lang="en-US" baseline="0" dirty="0" err="1" smtClean="0"/>
              <a:t>CodeStore</a:t>
            </a:r>
            <a:r>
              <a:rPr lang="en-US" baseline="0" dirty="0" smtClean="0"/>
              <a:t> Reset</a:t>
            </a:r>
            <a:endParaRPr lang="en-US" dirty="0" smtClean="0"/>
          </a:p>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43</a:t>
            </a:fld>
            <a:endParaRPr lang="en-GB"/>
          </a:p>
        </p:txBody>
      </p:sp>
    </p:spTree>
    <p:extLst>
      <p:ext uri="{BB962C8B-B14F-4D97-AF65-F5344CB8AC3E}">
        <p14:creationId xmlns:p14="http://schemas.microsoft.com/office/powerpoint/2010/main" xmlns="" val="17014077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44</a:t>
            </a:fld>
            <a:endParaRPr lang="en-GB"/>
          </a:p>
        </p:txBody>
      </p:sp>
    </p:spTree>
    <p:extLst>
      <p:ext uri="{BB962C8B-B14F-4D97-AF65-F5344CB8AC3E}">
        <p14:creationId xmlns:p14="http://schemas.microsoft.com/office/powerpoint/2010/main" xmlns="" val="32818387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GB" dirty="0"/>
          </a:p>
        </p:txBody>
      </p:sp>
      <p:sp>
        <p:nvSpPr>
          <p:cNvPr id="4" name="Slide Number Placeholder 3"/>
          <p:cNvSpPr>
            <a:spLocks noGrp="1"/>
          </p:cNvSpPr>
          <p:nvPr>
            <p:ph type="sldNum" sz="quarter" idx="10"/>
          </p:nvPr>
        </p:nvSpPr>
        <p:spPr/>
        <p:txBody>
          <a:bodyPr/>
          <a:lstStyle/>
          <a:p>
            <a:fld id="{7792B569-2F9F-D440-B547-B789863526A0}" type="slidenum">
              <a:rPr lang="en-GB" smtClean="0"/>
              <a:pPr/>
              <a:t>45</a:t>
            </a:fld>
            <a:endParaRPr lang="en-GB"/>
          </a:p>
        </p:txBody>
      </p:sp>
    </p:spTree>
    <p:extLst>
      <p:ext uri="{BB962C8B-B14F-4D97-AF65-F5344CB8AC3E}">
        <p14:creationId xmlns:p14="http://schemas.microsoft.com/office/powerpoint/2010/main" xmlns="" val="204946580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Master" Target="../slideMasters/slideMaster1.xml"/><Relationship Id="rId1" Type="http://schemas.openxmlformats.org/officeDocument/2006/relationships/vmlDrawing" Target="../drawings/vmlDrawing1.v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3.xml"/><Relationship Id="rId1" Type="http://schemas.openxmlformats.org/officeDocument/2006/relationships/vmlDrawing" Target="../drawings/vmlDrawing2.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Cover with image">
    <p:spTree>
      <p:nvGrpSpPr>
        <p:cNvPr id="1" name=""/>
        <p:cNvGrpSpPr/>
        <p:nvPr/>
      </p:nvGrpSpPr>
      <p:grpSpPr>
        <a:xfrm>
          <a:off x="0" y="0"/>
          <a:ext cx="0" cy="0"/>
          <a:chOff x="0" y="0"/>
          <a:chExt cx="0" cy="0"/>
        </a:xfrm>
      </p:grpSpPr>
      <p:sp>
        <p:nvSpPr>
          <p:cNvPr id="14" name="Rectangle 13"/>
          <p:cNvSpPr/>
          <p:nvPr userDrawn="1"/>
        </p:nvSpPr>
        <p:spPr>
          <a:xfrm>
            <a:off x="0" y="6096000"/>
            <a:ext cx="9144000" cy="762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15" name="Picture 14" descr="IMS_Health_PPT_cover_revised_final.jpg"/>
          <p:cNvPicPr>
            <a:picLocks noChangeAspect="1"/>
          </p:cNvPicPr>
          <p:nvPr userDrawn="1"/>
        </p:nvPicPr>
        <p:blipFill>
          <a:blip r:embed="rId2" cstate="screen">
            <a:extLst>
              <a:ext uri="{28A0092B-C50C-407E-A947-70E740481C1C}">
                <a14:useLocalDpi xmlns:a14="http://schemas.microsoft.com/office/drawing/2010/main" xmlns=""/>
              </a:ext>
            </a:extLst>
          </a:blip>
          <a:srcRect/>
          <a:stretch>
            <a:fillRect/>
          </a:stretch>
        </p:blipFill>
        <p:spPr>
          <a:xfrm>
            <a:off x="1917701" y="3175"/>
            <a:ext cx="7226300" cy="6099262"/>
          </a:xfrm>
          <a:prstGeom prst="rect">
            <a:avLst/>
          </a:prstGeom>
        </p:spPr>
      </p:pic>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HEALTH.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7236848" y="6274616"/>
            <a:ext cx="1464069" cy="492940"/>
          </a:xfrm>
          <a:prstGeom prst="rect">
            <a:avLst/>
          </a:prstGeom>
        </p:spPr>
      </p:pic>
    </p:spTree>
    <p:extLst>
      <p:ext uri="{BB962C8B-B14F-4D97-AF65-F5344CB8AC3E}">
        <p14:creationId xmlns:p14="http://schemas.microsoft.com/office/powerpoint/2010/main" xmlns="" val="40989111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83565548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5" name="Content Placeholder 7"/>
          <p:cNvSpPr>
            <a:spLocks noGrp="1"/>
          </p:cNvSpPr>
          <p:nvPr>
            <p:ph sz="quarter" idx="12" hasCustomPrompt="1"/>
          </p:nvPr>
        </p:nvSpPr>
        <p:spPr>
          <a:xfrm>
            <a:off x="485714" y="1599639"/>
            <a:ext cx="3968496" cy="4500325"/>
          </a:xfr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7"/>
          <p:cNvSpPr>
            <a:spLocks noGrp="1"/>
          </p:cNvSpPr>
          <p:nvPr>
            <p:ph sz="quarter" idx="13" hasCustomPrompt="1"/>
          </p:nvPr>
        </p:nvSpPr>
        <p:spPr>
          <a:xfrm>
            <a:off x="4735020" y="1599639"/>
            <a:ext cx="4030694" cy="4500325"/>
          </a:xfr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3749010059"/>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4" y="1599639"/>
            <a:ext cx="3978226" cy="4493189"/>
          </a:xfr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Content Placeholder 7"/>
          <p:cNvSpPr>
            <a:spLocks noGrp="1"/>
          </p:cNvSpPr>
          <p:nvPr>
            <p:ph sz="quarter" idx="13" hasCustomPrompt="1"/>
          </p:nvPr>
        </p:nvSpPr>
        <p:spPr>
          <a:xfrm>
            <a:off x="4756548" y="1599639"/>
            <a:ext cx="4009166" cy="4493189"/>
          </a:xfr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3459277775"/>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5" y="1599639"/>
            <a:ext cx="5112054" cy="4478921"/>
          </a:xfrm>
        </p:spPr>
        <p:txBody>
          <a:bodyPr wrap="square">
            <a:noAutofit/>
            <a:scene3d>
              <a:camera prst="orthographicFront"/>
              <a:lightRig rig="threePt" dir="t"/>
            </a:scene3d>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2" name="Content Placeholder 7"/>
          <p:cNvSpPr>
            <a:spLocks noGrp="1"/>
          </p:cNvSpPr>
          <p:nvPr>
            <p:ph sz="quarter" idx="13" hasCustomPrompt="1"/>
          </p:nvPr>
        </p:nvSpPr>
        <p:spPr>
          <a:xfrm>
            <a:off x="6062143" y="1599639"/>
            <a:ext cx="2700858" cy="4478921"/>
          </a:xfrm>
        </p:spPr>
        <p:txBody>
          <a:bodyPr wrap="square" tIns="0">
            <a:noAutofit/>
            <a:scene3d>
              <a:camera prst="orthographicFront"/>
              <a:lightRig rig="threePt" dir="t"/>
            </a:scene3d>
          </a:bodyPr>
          <a:lstStyle>
            <a:lvl1pPr>
              <a:defRPr sz="2000"/>
            </a:lvl1pPr>
            <a:lvl2pPr>
              <a:defRPr sz="1400"/>
            </a:lvl2pPr>
            <a:lvl3pPr>
              <a:defRPr sz="1200"/>
            </a:lvl3pPr>
            <a:lvl4pPr>
              <a:defRPr sz="1050"/>
            </a:lvl4pPr>
            <a:lvl5pPr>
              <a:defRPr sz="105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3" name="Straight Connector 22"/>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163499617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85831617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858316175"/>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extLst>
              <p:ext uri="{D42A27DB-BD31-4B8C-83A1-F6EECF244321}">
                <p14:modId xmlns:p14="http://schemas.microsoft.com/office/powerpoint/2010/main" xmlns="" val="310249806"/>
              </p:ext>
            </p:extLst>
          </p:nvPr>
        </p:nvGraphicFramePr>
        <p:xfrm>
          <a:off x="1588" y="1588"/>
          <a:ext cx="1587" cy="1587"/>
        </p:xfrm>
        <a:graphic>
          <a:graphicData uri="http://schemas.openxmlformats.org/presentationml/2006/ole">
            <p:oleObj spid="_x0000_s57348" name="think-cell Slide" r:id="rId3" imgW="360" imgH="360" progId="">
              <p:embed/>
            </p:oleObj>
          </a:graphicData>
        </a:graphic>
      </p:graphicFrame>
      <p:sp>
        <p:nvSpPr>
          <p:cNvPr id="4" name="Footer Placeholder 3"/>
          <p:cNvSpPr>
            <a:spLocks noGrp="1"/>
          </p:cNvSpPr>
          <p:nvPr>
            <p:ph type="ftr" sz="quarter" idx="10"/>
          </p:nvPr>
        </p:nvSpPr>
        <p:spPr/>
        <p:txBody>
          <a:bodyPr/>
          <a:lstStyle/>
          <a:p>
            <a:r>
              <a:rPr lang="en-GB" smtClean="0"/>
              <a:t>IMS Health Confidential</a:t>
            </a:r>
            <a:endParaRPr lang="en-GB"/>
          </a:p>
        </p:txBody>
      </p:sp>
      <p:sp>
        <p:nvSpPr>
          <p:cNvPr id="12"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idx="1" hasCustomPrompt="1"/>
          </p:nvPr>
        </p:nvSpPr>
        <p:spPr>
          <a:xfrm>
            <a:off x="495443" y="1599639"/>
            <a:ext cx="8270271"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113841836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ver with image">
    <p:spTree>
      <p:nvGrpSpPr>
        <p:cNvPr id="1" name=""/>
        <p:cNvGrpSpPr/>
        <p:nvPr/>
      </p:nvGrpSpPr>
      <p:grpSpPr>
        <a:xfrm>
          <a:off x="0" y="0"/>
          <a:ext cx="0" cy="0"/>
          <a:chOff x="0" y="0"/>
          <a:chExt cx="0" cy="0"/>
        </a:xfrm>
      </p:grpSpPr>
      <p:pic>
        <p:nvPicPr>
          <p:cNvPr id="17" name="Picture 16" descr="IMS_Health_PPT_cover_revised_final.jpg"/>
          <p:cNvPicPr>
            <a:picLocks noChangeAspect="1"/>
          </p:cNvPicPr>
          <p:nvPr userDrawn="1"/>
        </p:nvPicPr>
        <p:blipFill>
          <a:blip r:embed="rId2" cstate="screen">
            <a:extLst>
              <a:ext uri="{28A0092B-C50C-407E-A947-70E740481C1C}">
                <a14:useLocalDpi xmlns:a14="http://schemas.microsoft.com/office/drawing/2010/main" xmlns=""/>
              </a:ext>
            </a:extLst>
          </a:blip>
          <a:srcRect/>
          <a:stretch>
            <a:fillRect/>
          </a:stretch>
        </p:blipFill>
        <p:spPr>
          <a:xfrm>
            <a:off x="1917701" y="3175"/>
            <a:ext cx="7226300" cy="6099262"/>
          </a:xfrm>
          <a:prstGeom prst="rect">
            <a:avLst/>
          </a:prstGeom>
        </p:spPr>
      </p:pic>
      <p:sp>
        <p:nvSpPr>
          <p:cNvPr id="16" name="Rectangle 15"/>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12"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3"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chemeClr val="accent2"/>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accent2"/>
                </a:solidFill>
                <a:effectLst/>
                <a:uLnTx/>
                <a:uFillTx/>
                <a:latin typeface="Arial"/>
                <a:ea typeface="+mn-ea"/>
                <a:cs typeface="Arial"/>
              </a:defRPr>
            </a:lvl1pPr>
          </a:lstStyle>
          <a:p>
            <a:pPr lvl="0"/>
            <a:r>
              <a:rPr lang="en-US" dirty="0" smtClean="0"/>
              <a:t>Title</a:t>
            </a:r>
            <a:endParaRPr lang="en-US" dirty="0"/>
          </a:p>
        </p:txBody>
      </p:sp>
      <p:sp>
        <p:nvSpPr>
          <p:cNvPr id="22"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chemeClr val="accent2"/>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CG.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6424876" y="6267825"/>
            <a:ext cx="2412905" cy="524721"/>
          </a:xfrm>
          <a:prstGeom prst="rect">
            <a:avLst/>
          </a:prstGeom>
        </p:spPr>
      </p:pic>
    </p:spTree>
    <p:extLst>
      <p:ext uri="{BB962C8B-B14F-4D97-AF65-F5344CB8AC3E}">
        <p14:creationId xmlns:p14="http://schemas.microsoft.com/office/powerpoint/2010/main" xmlns="" val="3951246123"/>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ver with image">
    <p:spTree>
      <p:nvGrpSpPr>
        <p:cNvPr id="1" name=""/>
        <p:cNvGrpSpPr/>
        <p:nvPr/>
      </p:nvGrpSpPr>
      <p:grpSpPr>
        <a:xfrm>
          <a:off x="0" y="0"/>
          <a:ext cx="0" cy="0"/>
          <a:chOff x="0" y="0"/>
          <a:chExt cx="0" cy="0"/>
        </a:xfrm>
      </p:grpSpPr>
      <p:pic>
        <p:nvPicPr>
          <p:cNvPr id="17" name="Picture 16" descr="02-Isometric-iPad-Air-Silver-Mock-up-v2.png"/>
          <p:cNvPicPr>
            <a:picLocks noChangeAspect="1"/>
          </p:cNvPicPr>
          <p:nvPr userDrawn="1"/>
        </p:nvPicPr>
        <p:blipFill rotWithShape="1">
          <a:blip r:embed="rId2" cstate="screen">
            <a:extLst>
              <a:ext uri="{28A0092B-C50C-407E-A947-70E740481C1C}">
                <a14:useLocalDpi xmlns:a14="http://schemas.microsoft.com/office/drawing/2010/main" xmlns=""/>
              </a:ext>
            </a:extLst>
          </a:blip>
          <a:srcRect l="-28893"/>
          <a:stretch/>
        </p:blipFill>
        <p:spPr>
          <a:xfrm>
            <a:off x="0" y="0"/>
            <a:ext cx="9144000" cy="5939821"/>
          </a:xfrm>
          <a:prstGeom prst="rect">
            <a:avLst/>
          </a:prstGeom>
        </p:spPr>
      </p:pic>
      <p:sp>
        <p:nvSpPr>
          <p:cNvPr id="16" name="Rectangle 15"/>
          <p:cNvSpPr/>
          <p:nvPr userDrawn="1"/>
        </p:nvSpPr>
        <p:spPr>
          <a:xfrm>
            <a:off x="0" y="5782733"/>
            <a:ext cx="9144000" cy="1075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1"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12"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3"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chemeClr val="accent2"/>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accent2"/>
                </a:solidFill>
                <a:effectLst/>
                <a:uLnTx/>
                <a:uFillTx/>
                <a:latin typeface="Arial"/>
                <a:ea typeface="+mn-ea"/>
                <a:cs typeface="Arial"/>
              </a:defRPr>
            </a:lvl1pPr>
          </a:lstStyle>
          <a:p>
            <a:pPr lvl="0"/>
            <a:r>
              <a:rPr lang="en-US" dirty="0" smtClean="0"/>
              <a:t>Title</a:t>
            </a:r>
            <a:endParaRPr lang="en-US" dirty="0"/>
          </a:p>
        </p:txBody>
      </p:sp>
      <p:sp>
        <p:nvSpPr>
          <p:cNvPr id="22"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chemeClr val="accent2"/>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CG.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6424876" y="6267825"/>
            <a:ext cx="2412905" cy="524721"/>
          </a:xfrm>
          <a:prstGeom prst="rect">
            <a:avLst/>
          </a:prstGeom>
        </p:spPr>
      </p:pic>
    </p:spTree>
    <p:extLst>
      <p:ext uri="{BB962C8B-B14F-4D97-AF65-F5344CB8AC3E}">
        <p14:creationId xmlns:p14="http://schemas.microsoft.com/office/powerpoint/2010/main" xmlns="" val="128216435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Cover 2">
    <p:bg>
      <p:bgPr>
        <a:solidFill>
          <a:schemeClr val="accent1"/>
        </a:solidFill>
        <a:effectLst/>
      </p:bgPr>
    </p:bg>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2" name="Rectangle 11"/>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CG.png"/>
          <p:cNvPicPr>
            <a:picLocks noChangeAspect="1"/>
          </p:cNvPicPr>
          <p:nvPr userDrawn="1"/>
        </p:nvPicPr>
        <p:blipFill>
          <a:blip r:embed="rId2" cstate="email">
            <a:extLst>
              <a:ext uri="{28A0092B-C50C-407E-A947-70E740481C1C}">
                <a14:useLocalDpi xmlns:a14="http://schemas.microsoft.com/office/drawing/2010/main" xmlns="" val="0"/>
              </a:ext>
            </a:extLst>
          </a:blip>
          <a:stretch>
            <a:fillRect/>
          </a:stretch>
        </p:blipFill>
        <p:spPr>
          <a:xfrm>
            <a:off x="6424876" y="6267825"/>
            <a:ext cx="2412905" cy="524721"/>
          </a:xfrm>
          <a:prstGeom prst="rect">
            <a:avLst/>
          </a:prstGeom>
        </p:spPr>
      </p:pic>
    </p:spTree>
    <p:extLst>
      <p:ext uri="{BB962C8B-B14F-4D97-AF65-F5344CB8AC3E}">
        <p14:creationId xmlns:p14="http://schemas.microsoft.com/office/powerpoint/2010/main" xmlns="" val="796635573"/>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ver with image">
    <p:spTree>
      <p:nvGrpSpPr>
        <p:cNvPr id="1" name=""/>
        <p:cNvGrpSpPr/>
        <p:nvPr/>
      </p:nvGrpSpPr>
      <p:grpSpPr>
        <a:xfrm>
          <a:off x="0" y="0"/>
          <a:ext cx="0" cy="0"/>
          <a:chOff x="0" y="0"/>
          <a:chExt cx="0" cy="0"/>
        </a:xfrm>
      </p:grpSpPr>
      <p:pic>
        <p:nvPicPr>
          <p:cNvPr id="16" name="Picture 15" descr="02-Isometric-iPad-Air-Silver-Mock-up-v2.png"/>
          <p:cNvPicPr>
            <a:picLocks noChangeAspect="1"/>
          </p:cNvPicPr>
          <p:nvPr userDrawn="1"/>
        </p:nvPicPr>
        <p:blipFill rotWithShape="1">
          <a:blip r:embed="rId2" cstate="screen">
            <a:extLst>
              <a:ext uri="{28A0092B-C50C-407E-A947-70E740481C1C}">
                <a14:useLocalDpi xmlns:a14="http://schemas.microsoft.com/office/drawing/2010/main" xmlns=""/>
              </a:ext>
            </a:extLst>
          </a:blip>
          <a:srcRect l="-28893"/>
          <a:stretch/>
        </p:blipFill>
        <p:spPr>
          <a:xfrm>
            <a:off x="0" y="0"/>
            <a:ext cx="9144000" cy="5939821"/>
          </a:xfrm>
          <a:prstGeom prst="rect">
            <a:avLst/>
          </a:prstGeom>
        </p:spPr>
      </p:pic>
      <p:sp>
        <p:nvSpPr>
          <p:cNvPr id="14" name="Rectangle 13"/>
          <p:cNvSpPr/>
          <p:nvPr userDrawn="1"/>
        </p:nvSpPr>
        <p:spPr>
          <a:xfrm>
            <a:off x="0" y="5782733"/>
            <a:ext cx="9144000" cy="1075267"/>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HEALTH.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7236848" y="6274616"/>
            <a:ext cx="1464069" cy="492940"/>
          </a:xfrm>
          <a:prstGeom prst="rect">
            <a:avLst/>
          </a:prstGeom>
        </p:spPr>
      </p:pic>
    </p:spTree>
    <p:extLst>
      <p:ext uri="{BB962C8B-B14F-4D97-AF65-F5344CB8AC3E}">
        <p14:creationId xmlns:p14="http://schemas.microsoft.com/office/powerpoint/2010/main" xmlns="" val="629754802"/>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6" name="Rectangle 5"/>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3"/>
          <p:cNvSpPr>
            <a:spLocks noGrp="1"/>
          </p:cNvSpPr>
          <p:nvPr>
            <p:ph type="body" sz="quarter" idx="10" hasCustomPrompt="1"/>
          </p:nvPr>
        </p:nvSpPr>
        <p:spPr>
          <a:xfrm>
            <a:off x="462766" y="1752600"/>
            <a:ext cx="8013248" cy="1484093"/>
          </a:xfr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5" name="Picture 4" descr="IMS_CG.png"/>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b="27454"/>
          <a:stretch/>
        </p:blipFill>
        <p:spPr>
          <a:xfrm>
            <a:off x="6424876" y="6267826"/>
            <a:ext cx="2412905" cy="380662"/>
          </a:xfrm>
          <a:prstGeom prst="rect">
            <a:avLst/>
          </a:prstGeom>
        </p:spPr>
      </p:pic>
    </p:spTree>
    <p:extLst>
      <p:ext uri="{BB962C8B-B14F-4D97-AF65-F5344CB8AC3E}">
        <p14:creationId xmlns:p14="http://schemas.microsoft.com/office/powerpoint/2010/main" xmlns="" val="3411882675"/>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4"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7" name="Title 1"/>
          <p:cNvSpPr>
            <a:spLocks noGrp="1"/>
          </p:cNvSpPr>
          <p:nvPr>
            <p:ph type="ctrTitle" hasCustomPrompt="1"/>
          </p:nvPr>
        </p:nvSpPr>
        <p:spPr>
          <a:xfrm>
            <a:off x="525463" y="1803095"/>
            <a:ext cx="7772977" cy="1043555"/>
          </a:xfrm>
          <a:prstGeom prst="rect">
            <a:avLst/>
          </a:prstGeom>
        </p:spPr>
        <p:txBody>
          <a:bodyPr anchor="b">
            <a:noAutofit/>
          </a:bodyPr>
          <a:lstStyle>
            <a:lvl1pPr>
              <a:defRPr sz="3600"/>
            </a:lvl1pPr>
          </a:lstStyle>
          <a:p>
            <a:r>
              <a:rPr lang="en-US" dirty="0" smtClean="0"/>
              <a:t>Click to edit divider slide</a:t>
            </a:r>
            <a:endParaRPr lang="en-US" dirty="0"/>
          </a:p>
        </p:txBody>
      </p:sp>
      <p:sp>
        <p:nvSpPr>
          <p:cNvPr id="8" name="Subtitle 2"/>
          <p:cNvSpPr>
            <a:spLocks noGrp="1"/>
          </p:cNvSpPr>
          <p:nvPr>
            <p:ph type="subTitle" idx="1" hasCustomPrompt="1"/>
          </p:nvPr>
        </p:nvSpPr>
        <p:spPr>
          <a:xfrm>
            <a:off x="525463" y="2862434"/>
            <a:ext cx="7765049" cy="1753721"/>
          </a:xfrm>
          <a:prstGeom prst="rect">
            <a:avLst/>
          </a:prstGeom>
        </p:spPr>
        <p:txBody>
          <a:bodyPr>
            <a:noAutofit/>
          </a:bodyPr>
          <a:lstStyle>
            <a:lvl1pPr marL="0" indent="0" algn="l">
              <a:buNone/>
              <a:defRPr sz="2000">
                <a:solidFill>
                  <a:srgbClr val="1C2980"/>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Tree>
    <p:extLst>
      <p:ext uri="{BB962C8B-B14F-4D97-AF65-F5344CB8AC3E}">
        <p14:creationId xmlns:p14="http://schemas.microsoft.com/office/powerpoint/2010/main" xmlns="" val="2554163486"/>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sz="2400"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6"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3105293531"/>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5" name="Title 1"/>
          <p:cNvSpPr>
            <a:spLocks noGrp="1"/>
          </p:cNvSpPr>
          <p:nvPr>
            <p:ph type="title" hasCustomPrompt="1"/>
          </p:nvPr>
        </p:nvSpPr>
        <p:spPr>
          <a:xfrm>
            <a:off x="485714" y="75203"/>
            <a:ext cx="8280000" cy="849228"/>
          </a:xfrm>
          <a:prstGeom prst="rect">
            <a:avLst/>
          </a:prstGeom>
        </p:spPr>
        <p:txBody>
          <a:bodyPr wrap="square">
            <a:noAutofit/>
          </a:bodyPr>
          <a:lstStyle>
            <a:lvl1pPr>
              <a:defRPr sz="2400"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1544673059"/>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1"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7"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2350578746"/>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6"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8" name="Straight Connector 7"/>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464166793"/>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7"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8"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89910029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2" hasCustomPrompt="1"/>
          </p:nvPr>
        </p:nvSpPr>
        <p:spPr>
          <a:xfrm>
            <a:off x="485714" y="1599639"/>
            <a:ext cx="3968496" cy="4500325"/>
          </a:xfrm>
          <a:prstGeom prst="rect">
            <a:avLst/>
          </a:prstGeo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3" hasCustomPrompt="1"/>
          </p:nvPr>
        </p:nvSpPr>
        <p:spPr>
          <a:xfrm>
            <a:off x="4735020" y="1599639"/>
            <a:ext cx="4030694" cy="4500325"/>
          </a:xfrm>
          <a:prstGeom prst="rect">
            <a:avLst/>
          </a:prstGeo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2147239318"/>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2" hasCustomPrompt="1"/>
          </p:nvPr>
        </p:nvSpPr>
        <p:spPr>
          <a:xfrm>
            <a:off x="485714" y="1599639"/>
            <a:ext cx="397822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9" name="Content Placeholder 7"/>
          <p:cNvSpPr>
            <a:spLocks noGrp="1"/>
          </p:cNvSpPr>
          <p:nvPr>
            <p:ph sz="quarter" idx="13" hasCustomPrompt="1"/>
          </p:nvPr>
        </p:nvSpPr>
        <p:spPr>
          <a:xfrm>
            <a:off x="4756548" y="1599639"/>
            <a:ext cx="400916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630547450"/>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1" name="Content Placeholder 7"/>
          <p:cNvSpPr>
            <a:spLocks noGrp="1"/>
          </p:cNvSpPr>
          <p:nvPr>
            <p:ph sz="quarter" idx="12" hasCustomPrompt="1"/>
          </p:nvPr>
        </p:nvSpPr>
        <p:spPr>
          <a:xfrm>
            <a:off x="485715" y="1599639"/>
            <a:ext cx="5112054" cy="4478921"/>
          </a:xfrm>
          <a:prstGeom prst="rect">
            <a:avLst/>
          </a:prstGeom>
        </p:spPr>
        <p:txBody>
          <a:bodyPr wrap="square">
            <a:noAutofit/>
            <a:scene3d>
              <a:camera prst="orthographicFront"/>
              <a:lightRig rig="threePt" dir="t"/>
            </a:scene3d>
          </a:bodyPr>
          <a:lstStyle>
            <a:lvl1pPr marL="0" indent="0">
              <a:spcBef>
                <a:spcPts val="1176"/>
              </a:spcBef>
              <a:buNone/>
              <a:defRPr sz="16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2" name="Content Placeholder 7"/>
          <p:cNvSpPr>
            <a:spLocks noGrp="1"/>
          </p:cNvSpPr>
          <p:nvPr>
            <p:ph sz="quarter" idx="13" hasCustomPrompt="1"/>
          </p:nvPr>
        </p:nvSpPr>
        <p:spPr>
          <a:xfrm>
            <a:off x="6062143" y="1599639"/>
            <a:ext cx="2700858" cy="4478921"/>
          </a:xfrm>
          <a:prstGeom prst="rect">
            <a:avLst/>
          </a:prstGeom>
        </p:spPr>
        <p:txBody>
          <a:bodyPr wrap="square" tIns="0">
            <a:noAutofit/>
            <a:scene3d>
              <a:camera prst="orthographicFront"/>
              <a:lightRig rig="threePt" dir="t"/>
            </a:scene3d>
          </a:bodyPr>
          <a:lstStyle>
            <a:lvl1pPr>
              <a:defRPr sz="1600"/>
            </a:lvl1pPr>
            <a:lvl2pPr>
              <a:defRPr sz="1600"/>
            </a:lvl2pPr>
            <a:lvl3pPr>
              <a:defRPr sz="1600"/>
            </a:lvl3pPr>
            <a:lvl4pPr>
              <a:defRPr sz="1600"/>
            </a:lvl4pPr>
            <a:lvl5pPr>
              <a:defRPr sz="160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14" name="Straight Connector 13"/>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4067243989"/>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ver 2">
    <p:bg>
      <p:bgPr>
        <a:solidFill>
          <a:schemeClr val="accent1"/>
        </a:solidFill>
        <a:effectLst/>
      </p:bgPr>
    </p:bg>
    <p:spTree>
      <p:nvGrpSpPr>
        <p:cNvPr id="1" name=""/>
        <p:cNvGrpSpPr/>
        <p:nvPr/>
      </p:nvGrpSpPr>
      <p:grpSpPr>
        <a:xfrm>
          <a:off x="0" y="0"/>
          <a:ext cx="0" cy="0"/>
          <a:chOff x="0" y="0"/>
          <a:chExt cx="0" cy="0"/>
        </a:xfrm>
      </p:grpSpPr>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2" name="Rectangle 11"/>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HEALTH.png"/>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b="24155"/>
          <a:stretch/>
        </p:blipFill>
        <p:spPr>
          <a:xfrm>
            <a:off x="7236848" y="6274616"/>
            <a:ext cx="1464069" cy="373871"/>
          </a:xfrm>
          <a:prstGeom prst="rect">
            <a:avLst/>
          </a:prstGeom>
        </p:spPr>
      </p:pic>
    </p:spTree>
    <p:extLst>
      <p:ext uri="{BB962C8B-B14F-4D97-AF65-F5344CB8AC3E}">
        <p14:creationId xmlns:p14="http://schemas.microsoft.com/office/powerpoint/2010/main" xmlns="" val="1577723440"/>
      </p:ext>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8" name="Content Placeholder 7"/>
          <p:cNvSpPr>
            <a:spLocks noGrp="1"/>
          </p:cNvSpPr>
          <p:nvPr>
            <p:ph sz="quarter" idx="13" hasCustomPrompt="1"/>
          </p:nvPr>
        </p:nvSpPr>
        <p:spPr>
          <a:xfrm>
            <a:off x="5810142" y="1599640"/>
            <a:ext cx="2952859" cy="4471786"/>
          </a:xfrm>
          <a:prstGeom prst="rect">
            <a:avLst/>
          </a:prstGeom>
        </p:spPr>
        <p:txBody>
          <a:bodyPr wrap="square" tIns="0">
            <a:noAutofit/>
          </a:bodyPr>
          <a:lstStyle>
            <a:lvl1pPr>
              <a:defRPr sz="1600"/>
            </a:lvl1pPr>
            <a:lvl2pPr>
              <a:defRPr sz="1600"/>
            </a:lvl2pPr>
            <a:lvl3pPr>
              <a:defRPr sz="1600"/>
            </a:lvl3pPr>
            <a:lvl4pPr>
              <a:defRPr sz="1600"/>
            </a:lvl4pPr>
            <a:lvl5pPr>
              <a:defRPr sz="160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a:prstGeom prst="rect">
            <a:avLst/>
          </a:prstGeom>
        </p:spPr>
        <p:txBody>
          <a:bodyPr wrap="square">
            <a:noAutofit/>
          </a:bodyPr>
          <a:lstStyle>
            <a:lvl1pPr marL="0" indent="0">
              <a:spcBef>
                <a:spcPts val="1176"/>
              </a:spcBef>
              <a:buNone/>
              <a:defRPr sz="16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266740"/>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16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972128431"/>
      </p:ext>
    </p:extLst>
  </p:cSld>
  <p:clrMapOvr>
    <a:masterClrMapping/>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2_2 Column - No Bullets">
    <p:spTree>
      <p:nvGrpSpPr>
        <p:cNvPr id="1" name=""/>
        <p:cNvGrpSpPr/>
        <p:nvPr/>
      </p:nvGrpSpPr>
      <p:grpSpPr>
        <a:xfrm>
          <a:off x="0" y="0"/>
          <a:ext cx="0" cy="0"/>
          <a:chOff x="0" y="0"/>
          <a:chExt cx="0" cy="0"/>
        </a:xfrm>
      </p:grpSpPr>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6"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7" name="Straight Connector 6"/>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idx="1" hasCustomPrompt="1"/>
          </p:nvPr>
        </p:nvSpPr>
        <p:spPr>
          <a:xfrm>
            <a:off x="495443" y="1599639"/>
            <a:ext cx="8270271"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4078950017"/>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ver with image">
    <p:spTree>
      <p:nvGrpSpPr>
        <p:cNvPr id="1" name=""/>
        <p:cNvGrpSpPr/>
        <p:nvPr/>
      </p:nvGrpSpPr>
      <p:grpSpPr>
        <a:xfrm>
          <a:off x="0" y="0"/>
          <a:ext cx="0" cy="0"/>
          <a:chOff x="0" y="0"/>
          <a:chExt cx="0" cy="0"/>
        </a:xfrm>
      </p:grpSpPr>
      <p:pic>
        <p:nvPicPr>
          <p:cNvPr id="17" name="Picture 16" descr="IMS_Health_PPT_cover_revised_final.jpg"/>
          <p:cNvPicPr>
            <a:picLocks noChangeAspect="1"/>
          </p:cNvPicPr>
          <p:nvPr userDrawn="1"/>
        </p:nvPicPr>
        <p:blipFill>
          <a:blip r:embed="rId2" cstate="screen">
            <a:extLst>
              <a:ext uri="{28A0092B-C50C-407E-A947-70E740481C1C}">
                <a14:useLocalDpi xmlns:a14="http://schemas.microsoft.com/office/drawing/2010/main" xmlns=""/>
              </a:ext>
            </a:extLst>
          </a:blip>
          <a:srcRect/>
          <a:stretch>
            <a:fillRect/>
          </a:stretch>
        </p:blipFill>
        <p:spPr>
          <a:xfrm>
            <a:off x="1917701" y="3175"/>
            <a:ext cx="7226300" cy="6099262"/>
          </a:xfrm>
          <a:prstGeom prst="rect">
            <a:avLst/>
          </a:prstGeom>
        </p:spPr>
      </p:pic>
      <p:sp>
        <p:nvSpPr>
          <p:cNvPr id="14" name="Rectangle 13"/>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0" name="Picture 9" descr="IMS_INST.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6982865" y="6202899"/>
            <a:ext cx="1782847" cy="522429"/>
          </a:xfrm>
          <a:prstGeom prst="rect">
            <a:avLst/>
          </a:prstGeom>
        </p:spPr>
      </p:pic>
    </p:spTree>
    <p:extLst>
      <p:ext uri="{BB962C8B-B14F-4D97-AF65-F5344CB8AC3E}">
        <p14:creationId xmlns:p14="http://schemas.microsoft.com/office/powerpoint/2010/main" xmlns="" val="2816766872"/>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Cover with image">
    <p:spTree>
      <p:nvGrpSpPr>
        <p:cNvPr id="1" name=""/>
        <p:cNvGrpSpPr/>
        <p:nvPr/>
      </p:nvGrpSpPr>
      <p:grpSpPr>
        <a:xfrm>
          <a:off x="0" y="0"/>
          <a:ext cx="0" cy="0"/>
          <a:chOff x="0" y="0"/>
          <a:chExt cx="0" cy="0"/>
        </a:xfrm>
      </p:grpSpPr>
      <p:sp>
        <p:nvSpPr>
          <p:cNvPr id="17" name="Rectangle 16"/>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pic>
        <p:nvPicPr>
          <p:cNvPr id="16" name="Picture 15" descr="02-Isometric-iPad-Air-Silver-Mock-up-v2.png"/>
          <p:cNvPicPr>
            <a:picLocks noChangeAspect="1"/>
          </p:cNvPicPr>
          <p:nvPr userDrawn="1"/>
        </p:nvPicPr>
        <p:blipFill rotWithShape="1">
          <a:blip r:embed="rId2" cstate="screen">
            <a:extLst>
              <a:ext uri="{28A0092B-C50C-407E-A947-70E740481C1C}">
                <a14:useLocalDpi xmlns:a14="http://schemas.microsoft.com/office/drawing/2010/main" xmlns=""/>
              </a:ext>
            </a:extLst>
          </a:blip>
          <a:srcRect l="-28893"/>
          <a:stretch/>
        </p:blipFill>
        <p:spPr>
          <a:xfrm>
            <a:off x="0" y="0"/>
            <a:ext cx="9144000" cy="5939821"/>
          </a:xfrm>
          <a:prstGeom prst="rect">
            <a:avLst/>
          </a:prstGeom>
        </p:spPr>
      </p:pic>
      <p:sp>
        <p:nvSpPr>
          <p:cNvPr id="2" name="Title 1"/>
          <p:cNvSpPr>
            <a:spLocks noGrp="1"/>
          </p:cNvSpPr>
          <p:nvPr>
            <p:ph type="ctrTitle" hasCustomPrompt="1"/>
          </p:nvPr>
        </p:nvSpPr>
        <p:spPr>
          <a:xfrm>
            <a:off x="469899" y="1748036"/>
            <a:ext cx="5040000" cy="1494791"/>
          </a:xfrm>
          <a:prstGeom prst="rect">
            <a:avLst/>
          </a:prstGeom>
        </p:spPr>
        <p:txBody>
          <a:bodyPr lIns="0" tIns="0" rIns="0" bIns="0" anchor="b" anchorCtr="0">
            <a:noAutofit/>
          </a:bodyPr>
          <a:lstStyle>
            <a:lvl1pPr algn="l">
              <a:lnSpc>
                <a:spcPct val="90000"/>
              </a:lnSpc>
              <a:defRPr kumimoji="0" lang="en-US" sz="5000" b="0" i="0" u="none" strike="noStrike" kern="1200" cap="none" spc="0" normalizeH="0" baseline="0" dirty="0">
                <a:ln>
                  <a:noFill/>
                </a:ln>
                <a:solidFill>
                  <a:srgbClr val="1C2980"/>
                </a:solidFill>
                <a:effectLst/>
                <a:uLnTx/>
                <a:uFillTx/>
                <a:latin typeface="Arial"/>
                <a:ea typeface="+mn-ea"/>
                <a:cs typeface="Arial"/>
              </a:defRPr>
            </a:lvl1pPr>
          </a:lstStyle>
          <a:p>
            <a:r>
              <a:rPr lang="en-US" dirty="0" smtClean="0"/>
              <a:t>Click to edit master title</a:t>
            </a:r>
            <a:endParaRPr lang="en-US" dirty="0"/>
          </a:p>
        </p:txBody>
      </p:sp>
      <p:sp>
        <p:nvSpPr>
          <p:cNvPr id="3" name="Subtitle 2"/>
          <p:cNvSpPr>
            <a:spLocks noGrp="1"/>
          </p:cNvSpPr>
          <p:nvPr>
            <p:ph type="subTitle" idx="1" hasCustomPrompt="1"/>
          </p:nvPr>
        </p:nvSpPr>
        <p:spPr>
          <a:xfrm>
            <a:off x="469899" y="3249497"/>
            <a:ext cx="5040000" cy="564738"/>
          </a:xfrm>
          <a:prstGeom prst="rect">
            <a:avLst/>
          </a:prstGeom>
        </p:spPr>
        <p:txBody>
          <a:bodyPr lIns="0" tIns="0" rIns="0" bIns="0" anchor="t">
            <a:normAutofit/>
          </a:bodyPr>
          <a:lstStyle>
            <a:lvl1pPr marL="0" indent="0" algn="l">
              <a:buNone/>
              <a:defRPr sz="2000">
                <a:solidFill>
                  <a:srgbClr val="17181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11" name="Text Placeholder 10"/>
          <p:cNvSpPr>
            <a:spLocks noGrp="1"/>
          </p:cNvSpPr>
          <p:nvPr>
            <p:ph type="body" sz="quarter" idx="10" hasCustomPrompt="1"/>
          </p:nvPr>
        </p:nvSpPr>
        <p:spPr>
          <a:xfrm>
            <a:off x="469899" y="4498426"/>
            <a:ext cx="5727290" cy="333026"/>
          </a:xfrm>
          <a:prstGeom prst="rect">
            <a:avLst/>
          </a:prstGeom>
        </p:spPr>
        <p:txBody>
          <a:bodyPr vert="horz" lIns="0" tIns="0" rIns="0" bIns="0" anchor="b" anchorCtr="0">
            <a:noAutofit/>
          </a:bodyPr>
          <a:lstStyle>
            <a:lvl1pPr marL="0" indent="0">
              <a:buNone/>
              <a:defRPr sz="2000" b="1" i="0">
                <a:solidFill>
                  <a:srgbClr val="171815"/>
                </a:solidFill>
                <a:latin typeface="Arial"/>
                <a:cs typeface="Arial"/>
              </a:defRPr>
            </a:lvl1pPr>
          </a:lstStyle>
          <a:p>
            <a:pPr lvl="0"/>
            <a:r>
              <a:rPr lang="en-US" dirty="0" smtClean="0"/>
              <a:t>Name</a:t>
            </a:r>
          </a:p>
        </p:txBody>
      </p:sp>
      <p:sp>
        <p:nvSpPr>
          <p:cNvPr id="12" name="Text Placeholder 10"/>
          <p:cNvSpPr>
            <a:spLocks noGrp="1"/>
          </p:cNvSpPr>
          <p:nvPr>
            <p:ph type="body" sz="quarter" idx="11" hasCustomPrompt="1"/>
          </p:nvPr>
        </p:nvSpPr>
        <p:spPr>
          <a:xfrm>
            <a:off x="469899" y="4838700"/>
            <a:ext cx="5727290"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rgbClr val="171815"/>
                </a:solidFill>
                <a:effectLst/>
                <a:uLnTx/>
                <a:uFillTx/>
                <a:latin typeface="Arial"/>
                <a:ea typeface="+mn-ea"/>
                <a:cs typeface="Arial"/>
              </a:defRPr>
            </a:lvl1pPr>
          </a:lstStyle>
          <a:p>
            <a:pPr lvl="0"/>
            <a:r>
              <a:rPr lang="en-US" dirty="0" smtClean="0"/>
              <a:t>Title</a:t>
            </a:r>
            <a:endParaRPr lang="en-US" dirty="0"/>
          </a:p>
        </p:txBody>
      </p:sp>
      <p:sp>
        <p:nvSpPr>
          <p:cNvPr id="13" name="Text Placeholder 6"/>
          <p:cNvSpPr>
            <a:spLocks noGrp="1"/>
          </p:cNvSpPr>
          <p:nvPr>
            <p:ph type="body" sz="quarter" idx="12" hasCustomPrompt="1"/>
          </p:nvPr>
        </p:nvSpPr>
        <p:spPr>
          <a:xfrm>
            <a:off x="469899" y="5347768"/>
            <a:ext cx="5724000" cy="354012"/>
          </a:xfrm>
          <a:prstGeom prst="rect">
            <a:avLst/>
          </a:prstGeom>
        </p:spPr>
        <p:txBody>
          <a:bodyPr anchor="b"/>
          <a:lstStyle>
            <a:lvl1pPr marL="0" indent="0">
              <a:buNone/>
              <a:defRPr sz="1400">
                <a:solidFill>
                  <a:srgbClr val="171815"/>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4" name="Picture 13" descr="IMS_INST.png"/>
          <p:cNvPicPr>
            <a:picLocks noChangeAspect="1"/>
          </p:cNvPicPr>
          <p:nvPr userDrawn="1"/>
        </p:nvPicPr>
        <p:blipFill>
          <a:blip r:embed="rId3" cstate="email">
            <a:extLst>
              <a:ext uri="{28A0092B-C50C-407E-A947-70E740481C1C}">
                <a14:useLocalDpi xmlns:a14="http://schemas.microsoft.com/office/drawing/2010/main" xmlns="" val="0"/>
              </a:ext>
            </a:extLst>
          </a:blip>
          <a:stretch>
            <a:fillRect/>
          </a:stretch>
        </p:blipFill>
        <p:spPr>
          <a:xfrm>
            <a:off x="6982865" y="6202899"/>
            <a:ext cx="1782847" cy="522429"/>
          </a:xfrm>
          <a:prstGeom prst="rect">
            <a:avLst/>
          </a:prstGeom>
        </p:spPr>
      </p:pic>
    </p:spTree>
    <p:extLst>
      <p:ext uri="{BB962C8B-B14F-4D97-AF65-F5344CB8AC3E}">
        <p14:creationId xmlns:p14="http://schemas.microsoft.com/office/powerpoint/2010/main" xmlns="" val="435281508"/>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ver 2">
    <p:bg>
      <p:bgPr>
        <a:solidFill>
          <a:schemeClr val="accent1"/>
        </a:solidFill>
        <a:effectLst/>
      </p:bgPr>
    </p:bg>
    <p:spTree>
      <p:nvGrpSpPr>
        <p:cNvPr id="1" name=""/>
        <p:cNvGrpSpPr/>
        <p:nvPr/>
      </p:nvGrpSpPr>
      <p:grpSpPr>
        <a:xfrm>
          <a:off x="0" y="0"/>
          <a:ext cx="0" cy="0"/>
          <a:chOff x="0" y="0"/>
          <a:chExt cx="0" cy="0"/>
        </a:xfrm>
      </p:grpSpPr>
      <p:sp>
        <p:nvSpPr>
          <p:cNvPr id="12" name="Rectangle 11"/>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25" name="Title 1"/>
          <p:cNvSpPr>
            <a:spLocks noGrp="1"/>
          </p:cNvSpPr>
          <p:nvPr>
            <p:ph type="ctrTitle" hasCustomPrompt="1"/>
          </p:nvPr>
        </p:nvSpPr>
        <p:spPr>
          <a:xfrm>
            <a:off x="462766" y="1740901"/>
            <a:ext cx="8013248" cy="1494791"/>
          </a:xfrm>
          <a:prstGeom prst="rect">
            <a:avLst/>
          </a:prstGeom>
        </p:spPr>
        <p:txBody>
          <a:bodyPr lIns="0" tIns="0" rIns="0" bIns="0" anchor="b" anchorCtr="0">
            <a:noAutofit/>
          </a:bodyPr>
          <a:lstStyle>
            <a:lvl1pPr algn="l">
              <a:lnSpc>
                <a:spcPct val="90000"/>
              </a:lnSpc>
              <a:spcBef>
                <a:spcPts val="0"/>
              </a:spcBef>
              <a:defRPr kumimoji="0" lang="en-US" sz="5000" b="0" i="0" u="none" strike="noStrike" kern="1200" cap="none" spc="0" normalizeH="0" baseline="0" dirty="0">
                <a:ln>
                  <a:noFill/>
                </a:ln>
                <a:solidFill>
                  <a:schemeClr val="bg1"/>
                </a:solidFill>
                <a:effectLst/>
                <a:uLnTx/>
                <a:uFillTx/>
                <a:latin typeface="Arial"/>
                <a:ea typeface="+mn-ea"/>
                <a:cs typeface="Arial"/>
              </a:defRPr>
            </a:lvl1pPr>
          </a:lstStyle>
          <a:p>
            <a:r>
              <a:rPr lang="en-US" dirty="0" smtClean="0"/>
              <a:t>Click to edit master title</a:t>
            </a:r>
            <a:endParaRPr lang="en-US" dirty="0"/>
          </a:p>
        </p:txBody>
      </p:sp>
      <p:sp>
        <p:nvSpPr>
          <p:cNvPr id="26" name="Subtitle 2"/>
          <p:cNvSpPr>
            <a:spLocks noGrp="1"/>
          </p:cNvSpPr>
          <p:nvPr>
            <p:ph type="subTitle" idx="1" hasCustomPrompt="1"/>
          </p:nvPr>
        </p:nvSpPr>
        <p:spPr>
          <a:xfrm>
            <a:off x="462767" y="3249497"/>
            <a:ext cx="8013248" cy="564738"/>
          </a:xfrm>
          <a:prstGeom prst="rect">
            <a:avLst/>
          </a:prstGeom>
        </p:spPr>
        <p:txBody>
          <a:bodyPr lIns="0" tIns="0" rIns="0" bIns="0">
            <a:normAutofit/>
          </a:bodyPr>
          <a:lstStyle>
            <a:lvl1pPr marL="0" indent="0" algn="l">
              <a:buNone/>
              <a:defRPr sz="20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a:t>
            </a:r>
            <a:endParaRPr lang="en-US" dirty="0"/>
          </a:p>
        </p:txBody>
      </p:sp>
      <p:sp>
        <p:nvSpPr>
          <p:cNvPr id="2" name="TextBox 1"/>
          <p:cNvSpPr txBox="1"/>
          <p:nvPr userDrawn="1"/>
        </p:nvSpPr>
        <p:spPr>
          <a:xfrm>
            <a:off x="8622829" y="877356"/>
            <a:ext cx="184666" cy="369332"/>
          </a:xfrm>
          <a:prstGeom prst="rect">
            <a:avLst/>
          </a:prstGeom>
          <a:noFill/>
        </p:spPr>
        <p:txBody>
          <a:bodyPr wrap="none" rtlCol="0">
            <a:spAutoFit/>
          </a:bodyPr>
          <a:lstStyle/>
          <a:p>
            <a:endParaRPr lang="en-GB" dirty="0"/>
          </a:p>
        </p:txBody>
      </p:sp>
      <p:sp>
        <p:nvSpPr>
          <p:cNvPr id="14" name="Text Placeholder 10"/>
          <p:cNvSpPr>
            <a:spLocks noGrp="1"/>
          </p:cNvSpPr>
          <p:nvPr>
            <p:ph type="body" sz="quarter" idx="10" hasCustomPrompt="1"/>
          </p:nvPr>
        </p:nvSpPr>
        <p:spPr>
          <a:xfrm>
            <a:off x="462766" y="4498426"/>
            <a:ext cx="8027999" cy="333026"/>
          </a:xfrm>
          <a:prstGeom prst="rect">
            <a:avLst/>
          </a:prstGeom>
        </p:spPr>
        <p:txBody>
          <a:bodyPr vert="horz" lIns="0" tIns="0" rIns="0" bIns="0" anchor="b" anchorCtr="0">
            <a:noAutofit/>
          </a:bodyPr>
          <a:lstStyle>
            <a:lvl1pPr marL="0" indent="0">
              <a:buNone/>
              <a:defRPr sz="2000" b="1" i="0">
                <a:solidFill>
                  <a:schemeClr val="bg1"/>
                </a:solidFill>
                <a:latin typeface="Arial"/>
                <a:cs typeface="Arial"/>
              </a:defRPr>
            </a:lvl1pPr>
          </a:lstStyle>
          <a:p>
            <a:pPr lvl="0"/>
            <a:r>
              <a:rPr lang="en-US" dirty="0" smtClean="0"/>
              <a:t>Name</a:t>
            </a:r>
          </a:p>
        </p:txBody>
      </p:sp>
      <p:sp>
        <p:nvSpPr>
          <p:cNvPr id="15" name="Text Placeholder 10"/>
          <p:cNvSpPr>
            <a:spLocks noGrp="1"/>
          </p:cNvSpPr>
          <p:nvPr>
            <p:ph type="body" sz="quarter" idx="11" hasCustomPrompt="1"/>
          </p:nvPr>
        </p:nvSpPr>
        <p:spPr>
          <a:xfrm>
            <a:off x="462766" y="4838700"/>
            <a:ext cx="8027999" cy="360000"/>
          </a:xfrm>
          <a:prstGeom prst="rect">
            <a:avLst/>
          </a:prstGeom>
        </p:spPr>
        <p:txBody>
          <a:bodyPr vert="horz" lIns="0" tIns="0" rIns="0" bIns="0" anchor="b">
            <a:noAutofit/>
          </a:bodyPr>
          <a:lstStyle>
            <a:lvl1pPr marL="0" indent="0">
              <a:buNone/>
              <a:defRPr kumimoji="0" lang="en-US" sz="2000" b="0" i="0" u="none" strike="noStrike" kern="1200" cap="none" spc="0" normalizeH="0" baseline="0" dirty="0">
                <a:ln>
                  <a:noFill/>
                </a:ln>
                <a:solidFill>
                  <a:schemeClr val="bg1"/>
                </a:solidFill>
                <a:effectLst/>
                <a:uLnTx/>
                <a:uFillTx/>
                <a:latin typeface="Arial"/>
                <a:ea typeface="+mn-ea"/>
                <a:cs typeface="Arial"/>
              </a:defRPr>
            </a:lvl1pPr>
          </a:lstStyle>
          <a:p>
            <a:pPr lvl="0"/>
            <a:r>
              <a:rPr lang="en-US" dirty="0" smtClean="0"/>
              <a:t>Title</a:t>
            </a:r>
            <a:endParaRPr lang="en-US" dirty="0"/>
          </a:p>
        </p:txBody>
      </p:sp>
      <p:sp>
        <p:nvSpPr>
          <p:cNvPr id="16" name="Text Placeholder 6"/>
          <p:cNvSpPr>
            <a:spLocks noGrp="1"/>
          </p:cNvSpPr>
          <p:nvPr>
            <p:ph type="body" sz="quarter" idx="12" hasCustomPrompt="1"/>
          </p:nvPr>
        </p:nvSpPr>
        <p:spPr>
          <a:xfrm>
            <a:off x="462766" y="5347768"/>
            <a:ext cx="8027999" cy="354012"/>
          </a:xfrm>
          <a:prstGeom prst="rect">
            <a:avLst/>
          </a:prstGeom>
        </p:spPr>
        <p:txBody>
          <a:bodyPr anchor="b"/>
          <a:lstStyle>
            <a:lvl1pPr marL="0" indent="0">
              <a:buNone/>
              <a:defRPr sz="1400">
                <a:solidFill>
                  <a:schemeClr val="bg1"/>
                </a:solidFill>
              </a:defRPr>
            </a:lvl1pPr>
            <a:lvl2pPr marL="320040" indent="0">
              <a:buNone/>
              <a:defRPr/>
            </a:lvl2pPr>
            <a:lvl3pPr marL="630936" indent="0">
              <a:buNone/>
              <a:defRPr/>
            </a:lvl3pPr>
            <a:lvl4pPr marL="960120" indent="0">
              <a:buNone/>
              <a:defRPr/>
            </a:lvl4pPr>
            <a:lvl5pPr marL="1289304" indent="0">
              <a:buNone/>
              <a:defRPr/>
            </a:lvl5pPr>
          </a:lstStyle>
          <a:p>
            <a:pPr lvl="0"/>
            <a:r>
              <a:rPr lang="en-GB" dirty="0" smtClean="0"/>
              <a:t>Date</a:t>
            </a:r>
            <a:endParaRPr lang="en-GB" dirty="0"/>
          </a:p>
        </p:txBody>
      </p:sp>
      <p:pic>
        <p:nvPicPr>
          <p:cNvPr id="11" name="Picture 10" descr="IMS_INST.png"/>
          <p:cNvPicPr>
            <a:picLocks noChangeAspect="1"/>
          </p:cNvPicPr>
          <p:nvPr userDrawn="1"/>
        </p:nvPicPr>
        <p:blipFill>
          <a:blip r:embed="rId2" cstate="email">
            <a:extLst>
              <a:ext uri="{28A0092B-C50C-407E-A947-70E740481C1C}">
                <a14:useLocalDpi xmlns:a14="http://schemas.microsoft.com/office/drawing/2010/main" xmlns="" val="0"/>
              </a:ext>
            </a:extLst>
          </a:blip>
          <a:stretch>
            <a:fillRect/>
          </a:stretch>
        </p:blipFill>
        <p:spPr>
          <a:xfrm>
            <a:off x="6982865" y="6202899"/>
            <a:ext cx="1782847" cy="522429"/>
          </a:xfrm>
          <a:prstGeom prst="rect">
            <a:avLst/>
          </a:prstGeom>
        </p:spPr>
      </p:pic>
    </p:spTree>
    <p:extLst>
      <p:ext uri="{BB962C8B-B14F-4D97-AF65-F5344CB8AC3E}">
        <p14:creationId xmlns:p14="http://schemas.microsoft.com/office/powerpoint/2010/main" xmlns="" val="2406984469"/>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slide">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6102437"/>
            <a:ext cx="9144000" cy="755563"/>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8" name="Text Placeholder 13"/>
          <p:cNvSpPr>
            <a:spLocks noGrp="1"/>
          </p:cNvSpPr>
          <p:nvPr>
            <p:ph type="body" sz="quarter" idx="10" hasCustomPrompt="1"/>
          </p:nvPr>
        </p:nvSpPr>
        <p:spPr>
          <a:xfrm>
            <a:off x="462766" y="1752600"/>
            <a:ext cx="8013248" cy="1484093"/>
          </a:xfrm>
          <a:prstGeom prst="rect">
            <a:avLst/>
          </a:prstGeo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6" name="Picture 5" descr="IMS_INST.png"/>
          <p:cNvPicPr>
            <a:picLocks noChangeAspect="1"/>
          </p:cNvPicPr>
          <p:nvPr userDrawn="1"/>
        </p:nvPicPr>
        <p:blipFill>
          <a:blip r:embed="rId2" cstate="email">
            <a:extLst>
              <a:ext uri="{28A0092B-C50C-407E-A947-70E740481C1C}">
                <a14:useLocalDpi xmlns:a14="http://schemas.microsoft.com/office/drawing/2010/main" xmlns="" val="0"/>
              </a:ext>
            </a:extLst>
          </a:blip>
          <a:stretch>
            <a:fillRect/>
          </a:stretch>
        </p:blipFill>
        <p:spPr>
          <a:xfrm>
            <a:off x="6982865" y="6202899"/>
            <a:ext cx="1782847" cy="522429"/>
          </a:xfrm>
          <a:prstGeom prst="rect">
            <a:avLst/>
          </a:prstGeom>
        </p:spPr>
      </p:pic>
    </p:spTree>
    <p:extLst>
      <p:ext uri="{BB962C8B-B14F-4D97-AF65-F5344CB8AC3E}">
        <p14:creationId xmlns:p14="http://schemas.microsoft.com/office/powerpoint/2010/main" xmlns="" val="1838745043"/>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463" y="1803095"/>
            <a:ext cx="7772977" cy="1043555"/>
          </a:xfrm>
          <a:prstGeom prst="rect">
            <a:avLst/>
          </a:prstGeom>
        </p:spPr>
        <p:txBody>
          <a:bodyPr anchor="b">
            <a:noAutofit/>
          </a:bodyPr>
          <a:lstStyle>
            <a:lvl1pPr>
              <a:defRPr sz="3600"/>
            </a:lvl1pPr>
          </a:lstStyle>
          <a:p>
            <a:r>
              <a:rPr lang="en-US" dirty="0" smtClean="0"/>
              <a:t>Click to edit divider slide</a:t>
            </a:r>
            <a:endParaRPr lang="en-US" dirty="0"/>
          </a:p>
        </p:txBody>
      </p:sp>
      <p:sp>
        <p:nvSpPr>
          <p:cNvPr id="3" name="Subtitle 2"/>
          <p:cNvSpPr>
            <a:spLocks noGrp="1"/>
          </p:cNvSpPr>
          <p:nvPr>
            <p:ph type="subTitle" idx="1" hasCustomPrompt="1"/>
          </p:nvPr>
        </p:nvSpPr>
        <p:spPr>
          <a:xfrm>
            <a:off x="525463" y="2862434"/>
            <a:ext cx="7765049" cy="1753721"/>
          </a:xfrm>
          <a:prstGeom prst="rect">
            <a:avLst/>
          </a:prstGeom>
        </p:spPr>
        <p:txBody>
          <a:bodyPr>
            <a:noAutofit/>
          </a:bodyPr>
          <a:lstStyle>
            <a:lvl1pPr marL="0" indent="0" algn="l">
              <a:buNone/>
              <a:defRPr sz="2000">
                <a:solidFill>
                  <a:schemeClr val="tx1"/>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
        <p:nvSpPr>
          <p:cNvPr id="4" name="Footer Placeholder 3"/>
          <p:cNvSpPr>
            <a:spLocks noGrp="1"/>
          </p:cNvSpPr>
          <p:nvPr>
            <p:ph type="ftr" sz="quarter" idx="10"/>
          </p:nvPr>
        </p:nvSpPr>
        <p:spPr/>
        <p:txBody>
          <a:bodyPr/>
          <a:lstStyle/>
          <a:p>
            <a:r>
              <a:rPr lang="en-GB" smtClean="0"/>
              <a:t>IMS Health Confidential</a:t>
            </a:r>
            <a:endParaRPr lang="en-GB"/>
          </a:p>
        </p:txBody>
      </p:sp>
    </p:spTree>
    <p:extLst>
      <p:ext uri="{BB962C8B-B14F-4D97-AF65-F5344CB8AC3E}">
        <p14:creationId xmlns:p14="http://schemas.microsoft.com/office/powerpoint/2010/main" xmlns="" val="2755697492"/>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4145360304"/>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43002883"/>
      </p:ext>
    </p:extLst>
  </p:cSld>
  <p:clrMapOvr>
    <a:masterClrMapping/>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1829174379"/>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Section slide">
    <p:bg>
      <p:bgPr>
        <a:solidFill>
          <a:schemeClr val="accent1"/>
        </a:solidFill>
        <a:effectLst/>
      </p:bgPr>
    </p:bg>
    <p:spTree>
      <p:nvGrpSpPr>
        <p:cNvPr id="1" name=""/>
        <p:cNvGrpSpPr/>
        <p:nvPr/>
      </p:nvGrpSpPr>
      <p:grpSpPr>
        <a:xfrm>
          <a:off x="0" y="0"/>
          <a:ext cx="0" cy="0"/>
          <a:chOff x="0" y="0"/>
          <a:chExt cx="0" cy="0"/>
        </a:xfrm>
      </p:grpSpPr>
      <p:sp>
        <p:nvSpPr>
          <p:cNvPr id="5" name="Rectangle 4"/>
          <p:cNvSpPr/>
          <p:nvPr userDrawn="1"/>
        </p:nvSpPr>
        <p:spPr>
          <a:xfrm>
            <a:off x="0" y="6096000"/>
            <a:ext cx="9144000" cy="762000"/>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latin typeface="Arial"/>
            </a:endParaRPr>
          </a:p>
        </p:txBody>
      </p:sp>
      <p:sp>
        <p:nvSpPr>
          <p:cNvPr id="14" name="Text Placeholder 13"/>
          <p:cNvSpPr>
            <a:spLocks noGrp="1"/>
          </p:cNvSpPr>
          <p:nvPr>
            <p:ph type="body" sz="quarter" idx="10" hasCustomPrompt="1"/>
          </p:nvPr>
        </p:nvSpPr>
        <p:spPr>
          <a:xfrm>
            <a:off x="462766" y="1752600"/>
            <a:ext cx="8013248" cy="1484093"/>
          </a:xfrm>
        </p:spPr>
        <p:txBody>
          <a:bodyPr anchor="b" anchorCtr="0"/>
          <a:lstStyle>
            <a:lvl1pPr marL="0" indent="0">
              <a:lnSpc>
                <a:spcPct val="100000"/>
              </a:lnSpc>
              <a:spcBef>
                <a:spcPts val="0"/>
              </a:spcBef>
              <a:buNone/>
              <a:defRPr sz="5000">
                <a:solidFill>
                  <a:schemeClr val="bg1"/>
                </a:solidFill>
              </a:defRPr>
            </a:lvl1pPr>
          </a:lstStyle>
          <a:p>
            <a:pPr lvl="0"/>
            <a:r>
              <a:rPr lang="en-GB" dirty="0" smtClean="0"/>
              <a:t>Click to edit section slide</a:t>
            </a:r>
          </a:p>
        </p:txBody>
      </p:sp>
      <p:pic>
        <p:nvPicPr>
          <p:cNvPr id="7" name="Picture 6" descr="IMS_HEALTH.png"/>
          <p:cNvPicPr>
            <a:picLocks noChangeAspect="1"/>
          </p:cNvPicPr>
          <p:nvPr userDrawn="1"/>
        </p:nvPicPr>
        <p:blipFill rotWithShape="1">
          <a:blip r:embed="rId2" cstate="email">
            <a:extLst>
              <a:ext uri="{28A0092B-C50C-407E-A947-70E740481C1C}">
                <a14:useLocalDpi xmlns:a14="http://schemas.microsoft.com/office/drawing/2010/main" xmlns="" val="0"/>
              </a:ext>
            </a:extLst>
          </a:blip>
          <a:srcRect b="24155"/>
          <a:stretch/>
        </p:blipFill>
        <p:spPr>
          <a:xfrm>
            <a:off x="7236848" y="6274616"/>
            <a:ext cx="1464069" cy="373871"/>
          </a:xfrm>
          <a:prstGeom prst="rect">
            <a:avLst/>
          </a:prstGeom>
        </p:spPr>
      </p:pic>
    </p:spTree>
    <p:extLst>
      <p:ext uri="{BB962C8B-B14F-4D97-AF65-F5344CB8AC3E}">
        <p14:creationId xmlns:p14="http://schemas.microsoft.com/office/powerpoint/2010/main" xmlns="" val="750524653"/>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9"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74750638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 Column - Text">
    <p:spTree>
      <p:nvGrpSpPr>
        <p:cNvPr id="1" name=""/>
        <p:cNvGrpSpPr/>
        <p:nvPr/>
      </p:nvGrpSpPr>
      <p:grpSpPr>
        <a:xfrm>
          <a:off x="0" y="0"/>
          <a:ext cx="0" cy="0"/>
          <a:chOff x="0" y="0"/>
          <a:chExt cx="0" cy="0"/>
        </a:xfrm>
      </p:grpSpPr>
      <p:sp>
        <p:nvSpPr>
          <p:cNvPr id="6" name="Text Placeholder 2"/>
          <p:cNvSpPr>
            <a:spLocks noGrp="1"/>
          </p:cNvSpPr>
          <p:nvPr>
            <p:ph idx="1" hasCustomPrompt="1"/>
          </p:nvPr>
        </p:nvSpPr>
        <p:spPr>
          <a:xfrm>
            <a:off x="485714" y="1599640"/>
            <a:ext cx="8279999" cy="4478920"/>
          </a:xfrm>
          <a:prstGeom prst="rect">
            <a:avLst/>
          </a:prstGeom>
        </p:spPr>
        <p:txBody>
          <a:bodyPr vert="horz" wrap="square" lIns="0" tIns="0" rIns="0" bIns="0" rtlCol="0">
            <a:noAutofit/>
          </a:bodyPr>
          <a:lstStyle>
            <a:lvl1pPr marL="0" indent="0">
              <a:buNone/>
              <a:defRPr/>
            </a:lvl1pPr>
            <a:lvl2pPr marL="301752" indent="0">
              <a:buNone/>
              <a:defRPr/>
            </a:lvl2pPr>
            <a:lvl3pPr marL="612648" indent="0">
              <a:buNone/>
              <a:defRPr/>
            </a:lvl3pPr>
            <a:lvl4pPr marL="932688" indent="0">
              <a:buNone/>
              <a:defRPr/>
            </a:lvl4pPr>
            <a:lvl5pPr marL="1252728" indent="0">
              <a:buNone/>
              <a:defRPr/>
            </a:lvl5pPr>
          </a:lstStyle>
          <a:p>
            <a:pPr lvl="0"/>
            <a:r>
              <a:rPr lang="en-US" dirty="0" smtClean="0"/>
              <a:t>Click to edit text styles</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1625223606"/>
      </p:ext>
    </p:extLst>
  </p:cSld>
  <p:clrMapOvr>
    <a:masterClrMapping/>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2 Column - Bullets">
    <p:spTree>
      <p:nvGrpSpPr>
        <p:cNvPr id="1" name=""/>
        <p:cNvGrpSpPr/>
        <p:nvPr/>
      </p:nvGrpSpPr>
      <p:grpSpPr>
        <a:xfrm>
          <a:off x="0" y="0"/>
          <a:ext cx="0" cy="0"/>
          <a:chOff x="0" y="0"/>
          <a:chExt cx="0" cy="0"/>
        </a:xfrm>
      </p:grpSpPr>
      <p:sp>
        <p:nvSpPr>
          <p:cNvPr id="5" name="Content Placeholder 7"/>
          <p:cNvSpPr>
            <a:spLocks noGrp="1"/>
          </p:cNvSpPr>
          <p:nvPr>
            <p:ph sz="quarter" idx="12" hasCustomPrompt="1"/>
          </p:nvPr>
        </p:nvSpPr>
        <p:spPr>
          <a:xfrm>
            <a:off x="485714" y="1599639"/>
            <a:ext cx="3968496" cy="4500325"/>
          </a:xfrm>
          <a:prstGeom prst="rect">
            <a:avLst/>
          </a:prstGeom>
        </p:spPr>
        <p:txBody>
          <a:bodyPr wrap="square">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7"/>
          <p:cNvSpPr>
            <a:spLocks noGrp="1"/>
          </p:cNvSpPr>
          <p:nvPr>
            <p:ph sz="quarter" idx="13" hasCustomPrompt="1"/>
          </p:nvPr>
        </p:nvSpPr>
        <p:spPr>
          <a:xfrm>
            <a:off x="4735020" y="1599639"/>
            <a:ext cx="4030694" cy="4500325"/>
          </a:xfrm>
          <a:prstGeom prst="rect">
            <a:avLst/>
          </a:prstGeom>
        </p:spPr>
        <p:txBody>
          <a:bodyPr wrap="square">
            <a:noAutofit/>
          </a:body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3"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4" name="Straight Connector 13"/>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9"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3889623363"/>
      </p:ext>
    </p:extLst>
  </p:cSld>
  <p:clrMapOvr>
    <a:masterClrMapping/>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 Column - No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4" y="1599639"/>
            <a:ext cx="397822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10" name="Content Placeholder 7"/>
          <p:cNvSpPr>
            <a:spLocks noGrp="1"/>
          </p:cNvSpPr>
          <p:nvPr>
            <p:ph sz="quarter" idx="13" hasCustomPrompt="1"/>
          </p:nvPr>
        </p:nvSpPr>
        <p:spPr>
          <a:xfrm>
            <a:off x="4756548" y="1599639"/>
            <a:ext cx="4009166" cy="4493189"/>
          </a:xfrm>
          <a:prstGeom prst="rect">
            <a:avLst/>
          </a:prstGeom>
        </p:spPr>
        <p:txBody>
          <a:bodyPr wrap="square">
            <a:noAutofit/>
          </a:bodyPr>
          <a:lstStyle>
            <a:lvl1pPr marL="0" indent="0">
              <a:spcBef>
                <a:spcPts val="1176"/>
              </a:spcBef>
              <a:buNone/>
              <a:defRPr/>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1"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632458230"/>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2 Column - Bullets">
    <p:spTree>
      <p:nvGrpSpPr>
        <p:cNvPr id="1" name=""/>
        <p:cNvGrpSpPr/>
        <p:nvPr/>
      </p:nvGrpSpPr>
      <p:grpSpPr>
        <a:xfrm>
          <a:off x="0" y="0"/>
          <a:ext cx="0" cy="0"/>
          <a:chOff x="0" y="0"/>
          <a:chExt cx="0" cy="0"/>
        </a:xfrm>
      </p:grpSpPr>
      <p:sp>
        <p:nvSpPr>
          <p:cNvPr id="8" name="Content Placeholder 7"/>
          <p:cNvSpPr>
            <a:spLocks noGrp="1"/>
          </p:cNvSpPr>
          <p:nvPr>
            <p:ph sz="quarter" idx="12" hasCustomPrompt="1"/>
          </p:nvPr>
        </p:nvSpPr>
        <p:spPr>
          <a:xfrm>
            <a:off x="485715" y="1599639"/>
            <a:ext cx="5112054" cy="4478921"/>
          </a:xfrm>
          <a:prstGeom prst="rect">
            <a:avLst/>
          </a:prstGeom>
        </p:spPr>
        <p:txBody>
          <a:bodyPr wrap="square">
            <a:noAutofit/>
            <a:scene3d>
              <a:camera prst="orthographicFront"/>
              <a:lightRig rig="threePt" dir="t"/>
            </a:scene3d>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2" name="Content Placeholder 7"/>
          <p:cNvSpPr>
            <a:spLocks noGrp="1"/>
          </p:cNvSpPr>
          <p:nvPr>
            <p:ph sz="quarter" idx="13" hasCustomPrompt="1"/>
          </p:nvPr>
        </p:nvSpPr>
        <p:spPr>
          <a:xfrm>
            <a:off x="6062143" y="1599639"/>
            <a:ext cx="2700858" cy="4478921"/>
          </a:xfrm>
          <a:prstGeom prst="rect">
            <a:avLst/>
          </a:prstGeom>
        </p:spPr>
        <p:txBody>
          <a:bodyPr wrap="square" tIns="0">
            <a:noAutofit/>
            <a:scene3d>
              <a:camera prst="orthographicFront"/>
              <a:lightRig rig="threePt" dir="t"/>
            </a:scene3d>
          </a:bodyPr>
          <a:lstStyle>
            <a:lvl1pPr>
              <a:defRPr sz="2000"/>
            </a:lvl1pPr>
            <a:lvl2pPr>
              <a:defRPr sz="1400"/>
            </a:lvl2pPr>
            <a:lvl3pPr>
              <a:defRPr sz="1200"/>
            </a:lvl3pPr>
            <a:lvl4pPr>
              <a:defRPr sz="1050"/>
            </a:lvl4pPr>
            <a:lvl5pPr>
              <a:defRPr sz="1050"/>
            </a:lvl5pPr>
          </a:lstStyle>
          <a:p>
            <a:pPr lvl="0"/>
            <a:r>
              <a:rPr lang="en-US" dirty="0" smtClean="0"/>
              <a:t>Click to edit master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cxnSp>
        <p:nvCxnSpPr>
          <p:cNvPr id="23" name="Straight Connector 22"/>
          <p:cNvCxnSpPr/>
          <p:nvPr userDrawn="1"/>
        </p:nvCxnSpPr>
        <p:spPr>
          <a:xfrm>
            <a:off x="5827477" y="1612771"/>
            <a:ext cx="8911" cy="4473031"/>
          </a:xfrm>
          <a:prstGeom prst="line">
            <a:avLst/>
          </a:prstGeom>
          <a:ln w="6350" cmpd="sng">
            <a:solidFill>
              <a:schemeClr val="tx2"/>
            </a:solidFill>
          </a:ln>
        </p:spPr>
        <p:style>
          <a:lnRef idx="1">
            <a:schemeClr val="dk1"/>
          </a:lnRef>
          <a:fillRef idx="0">
            <a:schemeClr val="dk1"/>
          </a:fillRef>
          <a:effectRef idx="0">
            <a:schemeClr val="dk1"/>
          </a:effectRef>
          <a:fontRef idx="minor">
            <a:schemeClr val="tx1"/>
          </a:fontRef>
        </p:style>
      </p:cxn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2522163733"/>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_2 Column - No Bullets">
    <p:spTree>
      <p:nvGrpSpPr>
        <p:cNvPr id="1" name=""/>
        <p:cNvGrpSpPr/>
        <p:nvPr/>
      </p:nvGrpSpPr>
      <p:grpSpPr>
        <a:xfrm>
          <a:off x="0" y="0"/>
          <a:ext cx="0" cy="0"/>
          <a:chOff x="0" y="0"/>
          <a:chExt cx="0" cy="0"/>
        </a:xfrm>
      </p:grpSpPr>
      <p:sp>
        <p:nvSpPr>
          <p:cNvPr id="5" name="Content Placeholder 7"/>
          <p:cNvSpPr>
            <a:spLocks noGrp="1"/>
          </p:cNvSpPr>
          <p:nvPr>
            <p:ph sz="quarter" idx="13" hasCustomPrompt="1"/>
          </p:nvPr>
        </p:nvSpPr>
        <p:spPr>
          <a:xfrm>
            <a:off x="5810142" y="1599640"/>
            <a:ext cx="2952859" cy="4471786"/>
          </a:xfrm>
          <a:prstGeom prst="rect">
            <a:avLst/>
          </a:prstGeom>
        </p:spPr>
        <p:txBody>
          <a:bodyPr wrap="square" tIns="0">
            <a:noAutofit/>
          </a:bodyPr>
          <a:lstStyle>
            <a:lvl1pPr>
              <a:defRPr sz="2000"/>
            </a:lvl1pPr>
            <a:lvl2pPr>
              <a:defRPr sz="1400"/>
            </a:lvl2pPr>
            <a:lvl3pPr>
              <a:defRPr sz="1200"/>
            </a:lvl3pPr>
            <a:lvl4pPr>
              <a:defRPr sz="1050"/>
            </a:lvl4pPr>
            <a:lvl5pPr>
              <a:defRPr sz="1050"/>
            </a:lvl5p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7"/>
          <p:cNvSpPr>
            <a:spLocks noGrp="1"/>
          </p:cNvSpPr>
          <p:nvPr>
            <p:ph sz="quarter" idx="12" hasCustomPrompt="1"/>
          </p:nvPr>
        </p:nvSpPr>
        <p:spPr>
          <a:xfrm>
            <a:off x="485715" y="1599640"/>
            <a:ext cx="4966818" cy="4471786"/>
          </a:xfrm>
          <a:prstGeom prst="rect">
            <a:avLst/>
          </a:prstGeom>
        </p:spPr>
        <p:txBody>
          <a:bodyPr wrap="square">
            <a:noAutofit/>
          </a:bodyPr>
          <a:lstStyle>
            <a:lvl1pPr marL="0" indent="0">
              <a:spcBef>
                <a:spcPts val="1176"/>
              </a:spcBef>
              <a:buNone/>
              <a:defRPr sz="2000"/>
            </a:lvl1pPr>
            <a:lvl2pPr marL="410291" indent="0">
              <a:buNone/>
              <a:defRPr/>
            </a:lvl2pPr>
            <a:lvl3pPr marL="820582" indent="0">
              <a:buNone/>
              <a:defRPr/>
            </a:lvl3pPr>
            <a:lvl4pPr marL="1230873" indent="0">
              <a:buNone/>
              <a:defRPr/>
            </a:lvl4pPr>
            <a:lvl5pPr marL="1641165" indent="0">
              <a:buNone/>
              <a:defRPr/>
            </a:lvl5pPr>
          </a:lstStyle>
          <a:p>
            <a:pPr lvl="0"/>
            <a:r>
              <a:rPr lang="en-US" dirty="0" smtClean="0"/>
              <a:t>Click to edit text styles</a:t>
            </a:r>
            <a:endParaRPr lang="en-US" dirty="0"/>
          </a:p>
        </p:txBody>
      </p:sp>
      <p:sp>
        <p:nvSpPr>
          <p:cNvPr id="2" name="Footer Placeholder 1"/>
          <p:cNvSpPr>
            <a:spLocks noGrp="1"/>
          </p:cNvSpPr>
          <p:nvPr>
            <p:ph type="ftr" sz="quarter" idx="14"/>
          </p:nvPr>
        </p:nvSpPr>
        <p:spPr/>
        <p:txBody>
          <a:bodyPr/>
          <a:lstStyle/>
          <a:p>
            <a:r>
              <a:rPr lang="en-GB" smtClean="0"/>
              <a:t>IMS Health Confidential</a:t>
            </a:r>
            <a:endParaRPr lang="en-GB"/>
          </a:p>
        </p:txBody>
      </p:sp>
      <p:sp>
        <p:nvSpPr>
          <p:cNvPr id="15"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6" name="Straight Connector 1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0"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2099425726"/>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extLst>
              <p:ext uri="{D42A27DB-BD31-4B8C-83A1-F6EECF244321}">
                <p14:modId xmlns:p14="http://schemas.microsoft.com/office/powerpoint/2010/main" xmlns="" val="97262136"/>
              </p:ext>
            </p:extLst>
          </p:nvPr>
        </p:nvGraphicFramePr>
        <p:xfrm>
          <a:off x="1588" y="1588"/>
          <a:ext cx="1587" cy="1587"/>
        </p:xfrm>
        <a:graphic>
          <a:graphicData uri="http://schemas.openxmlformats.org/presentationml/2006/ole">
            <p:oleObj spid="_x0000_s7242" name="think-cell Slide" r:id="rId3" imgW="360" imgH="360" progId="">
              <p:embed/>
            </p:oleObj>
          </a:graphicData>
        </a:graphic>
      </p:graphicFrame>
      <p:sp>
        <p:nvSpPr>
          <p:cNvPr id="4" name="Footer Placeholder 3"/>
          <p:cNvSpPr>
            <a:spLocks noGrp="1"/>
          </p:cNvSpPr>
          <p:nvPr>
            <p:ph type="ftr" sz="quarter" idx="10"/>
          </p:nvPr>
        </p:nvSpPr>
        <p:spPr/>
        <p:txBody>
          <a:bodyPr/>
          <a:lstStyle/>
          <a:p>
            <a:r>
              <a:rPr lang="en-GB" smtClean="0"/>
              <a:t>IMS Health Confidential</a:t>
            </a:r>
            <a:endParaRPr lang="en-GB"/>
          </a:p>
        </p:txBody>
      </p:sp>
      <p:sp>
        <p:nvSpPr>
          <p:cNvPr id="12" name="Title 1"/>
          <p:cNvSpPr>
            <a:spLocks noGrp="1"/>
          </p:cNvSpPr>
          <p:nvPr>
            <p:ph type="title" hasCustomPrompt="1"/>
          </p:nvPr>
        </p:nvSpPr>
        <p:spPr>
          <a:xfrm>
            <a:off x="485714" y="75203"/>
            <a:ext cx="8280000" cy="849228"/>
          </a:xfrm>
          <a:prstGeom prst="rect">
            <a:avLst/>
          </a:prstGeom>
        </p:spPr>
        <p:txBody>
          <a:bodyPr wrap="square">
            <a:noAutofit/>
          </a:bodyPr>
          <a:lstStyle>
            <a:lvl1pPr>
              <a:defRPr baseline="0"/>
            </a:lvl1pPr>
          </a:lstStyle>
          <a:p>
            <a:r>
              <a:rPr lang="en-US" dirty="0" smtClean="0"/>
              <a:t>Click to edit title</a:t>
            </a:r>
            <a:endParaRPr lang="en-US" dirty="0"/>
          </a:p>
        </p:txBody>
      </p:sp>
      <p:cxnSp>
        <p:nvCxnSpPr>
          <p:cNvPr id="13" name="Straight Connector 12"/>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8" name="Text Placeholder 2"/>
          <p:cNvSpPr>
            <a:spLocks noGrp="1"/>
          </p:cNvSpPr>
          <p:nvPr>
            <p:ph idx="1" hasCustomPrompt="1"/>
          </p:nvPr>
        </p:nvSpPr>
        <p:spPr>
          <a:xfrm>
            <a:off x="495443" y="1599639"/>
            <a:ext cx="8270271"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xmlns="" val="605324831"/>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25463" y="1803095"/>
            <a:ext cx="7772977" cy="1043555"/>
          </a:xfrm>
        </p:spPr>
        <p:txBody>
          <a:bodyPr anchor="b">
            <a:noAutofit/>
          </a:bodyPr>
          <a:lstStyle>
            <a:lvl1pPr>
              <a:defRPr sz="3600"/>
            </a:lvl1pPr>
          </a:lstStyle>
          <a:p>
            <a:r>
              <a:rPr lang="en-US" dirty="0" smtClean="0"/>
              <a:t>Click to edit divider slide</a:t>
            </a:r>
            <a:endParaRPr lang="en-US" dirty="0"/>
          </a:p>
        </p:txBody>
      </p:sp>
      <p:sp>
        <p:nvSpPr>
          <p:cNvPr id="3" name="Subtitle 2"/>
          <p:cNvSpPr>
            <a:spLocks noGrp="1"/>
          </p:cNvSpPr>
          <p:nvPr>
            <p:ph type="subTitle" idx="1" hasCustomPrompt="1"/>
          </p:nvPr>
        </p:nvSpPr>
        <p:spPr>
          <a:xfrm>
            <a:off x="525463" y="2862434"/>
            <a:ext cx="7765049" cy="1753721"/>
          </a:xfrm>
        </p:spPr>
        <p:txBody>
          <a:bodyPr>
            <a:noAutofit/>
          </a:bodyPr>
          <a:lstStyle>
            <a:lvl1pPr marL="0" indent="0" algn="l">
              <a:buNone/>
              <a:defRPr sz="2000">
                <a:solidFill>
                  <a:schemeClr val="tx1"/>
                </a:solidFill>
              </a:defRPr>
            </a:lvl1pPr>
            <a:lvl2pPr marL="410291" indent="0" algn="ctr">
              <a:buNone/>
              <a:defRPr>
                <a:solidFill>
                  <a:schemeClr val="tx1">
                    <a:tint val="75000"/>
                  </a:schemeClr>
                </a:solidFill>
              </a:defRPr>
            </a:lvl2pPr>
            <a:lvl3pPr marL="820583" indent="0" algn="ctr">
              <a:buNone/>
              <a:defRPr>
                <a:solidFill>
                  <a:schemeClr val="tx1">
                    <a:tint val="75000"/>
                  </a:schemeClr>
                </a:solidFill>
              </a:defRPr>
            </a:lvl3pPr>
            <a:lvl4pPr marL="1230874" indent="0" algn="ctr">
              <a:buNone/>
              <a:defRPr>
                <a:solidFill>
                  <a:schemeClr val="tx1">
                    <a:tint val="75000"/>
                  </a:schemeClr>
                </a:solidFill>
              </a:defRPr>
            </a:lvl4pPr>
            <a:lvl5pPr marL="1641165" indent="0" algn="ctr">
              <a:buNone/>
              <a:defRPr>
                <a:solidFill>
                  <a:schemeClr val="tx1">
                    <a:tint val="75000"/>
                  </a:schemeClr>
                </a:solidFill>
              </a:defRPr>
            </a:lvl5pPr>
            <a:lvl6pPr marL="2051456" indent="0" algn="ctr">
              <a:buNone/>
              <a:defRPr>
                <a:solidFill>
                  <a:schemeClr val="tx1">
                    <a:tint val="75000"/>
                  </a:schemeClr>
                </a:solidFill>
              </a:defRPr>
            </a:lvl6pPr>
            <a:lvl7pPr marL="2461748" indent="0" algn="ctr">
              <a:buNone/>
              <a:defRPr>
                <a:solidFill>
                  <a:schemeClr val="tx1">
                    <a:tint val="75000"/>
                  </a:schemeClr>
                </a:solidFill>
              </a:defRPr>
            </a:lvl7pPr>
            <a:lvl8pPr marL="2872039" indent="0" algn="ctr">
              <a:buNone/>
              <a:defRPr>
                <a:solidFill>
                  <a:schemeClr val="tx1">
                    <a:tint val="75000"/>
                  </a:schemeClr>
                </a:solidFill>
              </a:defRPr>
            </a:lvl8pPr>
            <a:lvl9pPr marL="3282330" indent="0" algn="ctr">
              <a:buNone/>
              <a:defRPr>
                <a:solidFill>
                  <a:schemeClr val="tx1">
                    <a:tint val="75000"/>
                  </a:schemeClr>
                </a:solidFill>
              </a:defRPr>
            </a:lvl9pPr>
          </a:lstStyle>
          <a:p>
            <a:r>
              <a:rPr lang="en-US" dirty="0" smtClean="0"/>
              <a:t>Click to edit master subtitle</a:t>
            </a:r>
            <a:endParaRPr lang="en-US" dirty="0"/>
          </a:p>
        </p:txBody>
      </p:sp>
      <p:sp>
        <p:nvSpPr>
          <p:cNvPr id="4" name="Footer Placeholder 3"/>
          <p:cNvSpPr>
            <a:spLocks noGrp="1"/>
          </p:cNvSpPr>
          <p:nvPr>
            <p:ph type="ftr" sz="quarter" idx="10"/>
          </p:nvPr>
        </p:nvSpPr>
        <p:spPr/>
        <p:txBody>
          <a:bodyPr/>
          <a:lstStyle/>
          <a:p>
            <a:r>
              <a:rPr lang="en-GB" smtClean="0"/>
              <a:t>IMS Health Confidential</a:t>
            </a:r>
            <a:endParaRPr lang="en-GB"/>
          </a:p>
        </p:txBody>
      </p:sp>
    </p:spTree>
    <p:extLst>
      <p:ext uri="{BB962C8B-B14F-4D97-AF65-F5344CB8AC3E}">
        <p14:creationId xmlns:p14="http://schemas.microsoft.com/office/powerpoint/2010/main" xmlns="" val="107945059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6" name="Straight Connector 5"/>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2"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
        <p:nvSpPr>
          <p:cNvPr id="2" name="Footer Placeholder 1"/>
          <p:cNvSpPr>
            <a:spLocks noGrp="1"/>
          </p:cNvSpPr>
          <p:nvPr>
            <p:ph type="ftr" sz="quarter" idx="12"/>
          </p:nvPr>
        </p:nvSpPr>
        <p:spPr/>
        <p:txBody>
          <a:bodyPr/>
          <a:lstStyle/>
          <a:p>
            <a:r>
              <a:rPr lang="en-GB" smtClean="0"/>
              <a:t>IMS Health Confidential</a:t>
            </a:r>
            <a:endParaRPr lang="en-GB"/>
          </a:p>
        </p:txBody>
      </p:sp>
    </p:spTree>
    <p:extLst>
      <p:ext uri="{BB962C8B-B14F-4D97-AF65-F5344CB8AC3E}">
        <p14:creationId xmlns:p14="http://schemas.microsoft.com/office/powerpoint/2010/main" xmlns="" val="340244867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50489346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 Column - Bullets">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95443" y="1599639"/>
            <a:ext cx="8279999" cy="4478921"/>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10"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1" name="Straight Connector 10"/>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
        <p:nvSpPr>
          <p:cNvPr id="13" name="Text Placeholder 2"/>
          <p:cNvSpPr>
            <a:spLocks noGrp="1"/>
          </p:cNvSpPr>
          <p:nvPr>
            <p:ph type="body" sz="quarter" idx="11" hasCustomPrompt="1"/>
          </p:nvPr>
        </p:nvSpPr>
        <p:spPr>
          <a:xfrm>
            <a:off x="485714" y="1088229"/>
            <a:ext cx="8280000" cy="333425"/>
          </a:xfrm>
        </p:spPr>
        <p:txBody>
          <a:bodyPr wrap="square">
            <a:spAutoFit/>
          </a:bodyPr>
          <a:lstStyle>
            <a:lvl1pPr marL="0" marR="0" indent="0" algn="l" defTabSz="410291" rtl="0" eaLnBrk="1" fontAlgn="auto" latinLnBrk="0" hangingPunct="1">
              <a:lnSpc>
                <a:spcPct val="110000"/>
              </a:lnSpc>
              <a:spcBef>
                <a:spcPts val="1300"/>
              </a:spcBef>
              <a:spcAft>
                <a:spcPts val="0"/>
              </a:spcAft>
              <a:buClr>
                <a:schemeClr val="accent1"/>
              </a:buClr>
              <a:buSzPct val="80000"/>
              <a:buFont typeface="Arial"/>
              <a:buNone/>
              <a:tabLst/>
              <a:defRPr sz="2000">
                <a:solidFill>
                  <a:schemeClr val="accent1"/>
                </a:solidFill>
              </a:defRPr>
            </a:lvl1pPr>
            <a:lvl2pPr marL="320040" indent="0">
              <a:buNone/>
              <a:defRPr/>
            </a:lvl2pPr>
            <a:lvl3pPr marL="630936" indent="0">
              <a:buNone/>
              <a:defRPr/>
            </a:lvl3pPr>
            <a:lvl4pPr marL="960120" indent="0">
              <a:buNone/>
              <a:defRPr/>
            </a:lvl4pPr>
            <a:lvl5pPr marL="1289304" indent="0">
              <a:buNone/>
              <a:defRPr/>
            </a:lvl5pPr>
          </a:lstStyle>
          <a:p>
            <a:pPr marL="0" marR="0" lvl="0" indent="0" algn="l" defTabSz="410291" rtl="0" eaLnBrk="1" fontAlgn="auto" latinLnBrk="0" hangingPunct="1">
              <a:lnSpc>
                <a:spcPct val="110000"/>
              </a:lnSpc>
              <a:spcBef>
                <a:spcPts val="1300"/>
              </a:spcBef>
              <a:spcAft>
                <a:spcPts val="0"/>
              </a:spcAft>
              <a:buClr>
                <a:schemeClr val="accent1"/>
              </a:buClr>
              <a:buSzPct val="80000"/>
              <a:buFont typeface="Arial"/>
              <a:buNone/>
              <a:tabLst/>
              <a:defRPr/>
            </a:pPr>
            <a:r>
              <a:rPr lang="en-GB" dirty="0" smtClean="0"/>
              <a:t>Click to edit subtitle</a:t>
            </a:r>
          </a:p>
        </p:txBody>
      </p:sp>
    </p:spTree>
    <p:extLst>
      <p:ext uri="{BB962C8B-B14F-4D97-AF65-F5344CB8AC3E}">
        <p14:creationId xmlns:p14="http://schemas.microsoft.com/office/powerpoint/2010/main" xmlns="" val="1570060845"/>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Column - Bullets_no subtitle">
    <p:spTree>
      <p:nvGrpSpPr>
        <p:cNvPr id="1" name=""/>
        <p:cNvGrpSpPr/>
        <p:nvPr/>
      </p:nvGrpSpPr>
      <p:grpSpPr>
        <a:xfrm>
          <a:off x="0" y="0"/>
          <a:ext cx="0" cy="0"/>
          <a:chOff x="0" y="0"/>
          <a:chExt cx="0" cy="0"/>
        </a:xfrm>
      </p:grpSpPr>
      <p:sp>
        <p:nvSpPr>
          <p:cNvPr id="5" name="Text Placeholder 2"/>
          <p:cNvSpPr>
            <a:spLocks noGrp="1"/>
          </p:cNvSpPr>
          <p:nvPr>
            <p:ph idx="1" hasCustomPrompt="1"/>
          </p:nvPr>
        </p:nvSpPr>
        <p:spPr>
          <a:xfrm>
            <a:off x="485716" y="1080411"/>
            <a:ext cx="8279997" cy="4998150"/>
          </a:xfrm>
          <a:prstGeom prst="rect">
            <a:avLst/>
          </a:prstGeom>
        </p:spPr>
        <p:txBody>
          <a:bodyPr vert="horz" wrap="square" lIns="0" tIns="0" rIns="0" bIns="0" rtlCol="0">
            <a:noAutofit/>
          </a:bodyPr>
          <a:lstStyle/>
          <a:p>
            <a:pPr lvl="0"/>
            <a:r>
              <a:rPr lang="en-US" dirty="0" smtClean="0"/>
              <a:t>Click to edit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 name="Footer Placeholder 1"/>
          <p:cNvSpPr>
            <a:spLocks noGrp="1"/>
          </p:cNvSpPr>
          <p:nvPr>
            <p:ph type="ftr" sz="quarter" idx="10"/>
          </p:nvPr>
        </p:nvSpPr>
        <p:spPr/>
        <p:txBody>
          <a:bodyPr/>
          <a:lstStyle/>
          <a:p>
            <a:r>
              <a:rPr lang="en-GB" smtClean="0"/>
              <a:t>IMS Health Confidential</a:t>
            </a:r>
            <a:endParaRPr lang="en-GB"/>
          </a:p>
        </p:txBody>
      </p:sp>
      <p:sp>
        <p:nvSpPr>
          <p:cNvPr id="9" name="Title 1"/>
          <p:cNvSpPr>
            <a:spLocks noGrp="1"/>
          </p:cNvSpPr>
          <p:nvPr>
            <p:ph type="title" hasCustomPrompt="1"/>
          </p:nvPr>
        </p:nvSpPr>
        <p:spPr>
          <a:xfrm>
            <a:off x="485714" y="75203"/>
            <a:ext cx="8280000" cy="849228"/>
          </a:xfrm>
        </p:spPr>
        <p:txBody>
          <a:bodyPr wrap="square">
            <a:noAutofit/>
          </a:bodyPr>
          <a:lstStyle>
            <a:lvl1pPr>
              <a:defRPr baseline="0"/>
            </a:lvl1pPr>
          </a:lstStyle>
          <a:p>
            <a:r>
              <a:rPr lang="en-US" dirty="0" smtClean="0"/>
              <a:t>Click to edit title</a:t>
            </a:r>
            <a:endParaRPr lang="en-US" dirty="0"/>
          </a:p>
        </p:txBody>
      </p:sp>
      <p:cxnSp>
        <p:nvCxnSpPr>
          <p:cNvPr id="10" name="Straight Connector 9"/>
          <p:cNvCxnSpPr/>
          <p:nvPr userDrawn="1"/>
        </p:nvCxnSpPr>
        <p:spPr>
          <a:xfrm>
            <a:off x="485714" y="1000035"/>
            <a:ext cx="8280000" cy="0"/>
          </a:xfrm>
          <a:prstGeom prst="line">
            <a:avLst/>
          </a:prstGeom>
          <a:ln w="15875">
            <a:solidFill>
              <a:schemeClr val="bg2"/>
            </a:solidFill>
          </a:ln>
          <a:effectLst>
            <a:outerShdw blurRad="40000" dist="20000" dir="5400000" rotWithShape="0">
              <a:schemeClr val="bg1">
                <a:alpha val="38000"/>
              </a:schemeClr>
            </a:outerShdw>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xmlns="" val="327346337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5.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13" Type="http://schemas.openxmlformats.org/officeDocument/2006/relationships/slideLayout" Target="../slideLayouts/slideLayout44.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slideLayout" Target="../slideLayouts/slideLayout43.xml"/><Relationship Id="rId17" Type="http://schemas.openxmlformats.org/officeDocument/2006/relationships/image" Target="../media/image6.png"/><Relationship Id="rId2" Type="http://schemas.openxmlformats.org/officeDocument/2006/relationships/slideLayout" Target="../slideLayouts/slideLayout33.xml"/><Relationship Id="rId16" Type="http://schemas.openxmlformats.org/officeDocument/2006/relationships/theme" Target="../theme/theme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5" Type="http://schemas.openxmlformats.org/officeDocument/2006/relationships/slideLayout" Target="../slideLayouts/slideLayout4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 Id="rId14"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3"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DEF0A56F-D2D0-4957-B6A4-1DC911A5477B}" type="slidenum">
              <a:rPr lang="en-GB" sz="950" smtClean="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7"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pic>
        <p:nvPicPr>
          <p:cNvPr id="8" name="Picture 7" descr="IMS_HEALTH.png"/>
          <p:cNvPicPr>
            <a:picLocks noChangeAspect="1"/>
          </p:cNvPicPr>
          <p:nvPr/>
        </p:nvPicPr>
        <p:blipFill rotWithShape="1">
          <a:blip r:embed="rId18" cstate="email">
            <a:extLst>
              <a:ext uri="{28A0092B-C50C-407E-A947-70E740481C1C}">
                <a14:useLocalDpi xmlns:a14="http://schemas.microsoft.com/office/drawing/2010/main" xmlns="" val="0"/>
              </a:ext>
            </a:extLst>
          </a:blip>
          <a:srcRect b="24155"/>
          <a:stretch/>
        </p:blipFill>
        <p:spPr>
          <a:xfrm>
            <a:off x="7236848" y="6274616"/>
            <a:ext cx="1464069" cy="373871"/>
          </a:xfrm>
          <a:prstGeom prst="rect">
            <a:avLst/>
          </a:prstGeom>
        </p:spPr>
      </p:pic>
    </p:spTree>
    <p:extLst>
      <p:ext uri="{BB962C8B-B14F-4D97-AF65-F5344CB8AC3E}">
        <p14:creationId xmlns:p14="http://schemas.microsoft.com/office/powerpoint/2010/main" xmlns="" val="3636604473"/>
      </p:ext>
    </p:extLst>
  </p:cSld>
  <p:clrMap bg1="lt1" tx1="dk1" bg2="lt2" tx2="dk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672" r:id="rId5"/>
    <p:sldLayoutId id="2147483684" r:id="rId6"/>
    <p:sldLayoutId id="2147483688" r:id="rId7"/>
    <p:sldLayoutId id="2147483673" r:id="rId8"/>
    <p:sldLayoutId id="2147483687" r:id="rId9"/>
    <p:sldLayoutId id="2147483681" r:id="rId10"/>
    <p:sldLayoutId id="2147483678" r:id="rId11"/>
    <p:sldLayoutId id="2147483682" r:id="rId12"/>
    <p:sldLayoutId id="2147483683" r:id="rId13"/>
    <p:sldLayoutId id="2147483685" r:id="rId14"/>
    <p:sldLayoutId id="2147483854" r:id="rId15"/>
    <p:sldLayoutId id="2147483862" r:id="rId16"/>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30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2000" b="0" i="0" kern="1200">
          <a:solidFill>
            <a:schemeClr val="bg2">
              <a:lumMod val="10000"/>
            </a:schemeClr>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800" b="0" i="0" kern="1200">
          <a:solidFill>
            <a:schemeClr val="bg2">
              <a:lumMod val="10000"/>
            </a:schemeClr>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bg2">
              <a:lumMod val="10000"/>
            </a:schemeClr>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AF323D4A-91CC-4F40-81A5-D9630C60C971}" type="slidenum">
              <a:rPr sz="95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13"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17"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18"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MS_CG.png"/>
          <p:cNvPicPr>
            <a:picLocks noChangeAspect="1"/>
          </p:cNvPicPr>
          <p:nvPr/>
        </p:nvPicPr>
        <p:blipFill rotWithShape="1">
          <a:blip r:embed="rId17" cstate="email">
            <a:extLst>
              <a:ext uri="{28A0092B-C50C-407E-A947-70E740481C1C}">
                <a14:useLocalDpi xmlns:a14="http://schemas.microsoft.com/office/drawing/2010/main" xmlns="" val="0"/>
              </a:ext>
            </a:extLst>
          </a:blip>
          <a:srcRect b="27454"/>
          <a:stretch/>
        </p:blipFill>
        <p:spPr>
          <a:xfrm>
            <a:off x="6424876" y="6267826"/>
            <a:ext cx="2412905" cy="380662"/>
          </a:xfrm>
          <a:prstGeom prst="rect">
            <a:avLst/>
          </a:prstGeom>
        </p:spPr>
      </p:pic>
    </p:spTree>
    <p:extLst>
      <p:ext uri="{BB962C8B-B14F-4D97-AF65-F5344CB8AC3E}">
        <p14:creationId xmlns:p14="http://schemas.microsoft.com/office/powerpoint/2010/main" xmlns="" val="1600085903"/>
      </p:ext>
    </p:extLst>
  </p:cSld>
  <p:clrMap bg1="lt1" tx1="dk1" bg2="lt2" tx2="dk2" accent1="accent1" accent2="accent2" accent3="accent3" accent4="accent4" accent5="accent5" accent6="accent6" hlink="hlink" folHlink="folHlink"/>
  <p:sldLayoutIdLst>
    <p:sldLayoutId id="2147483690" r:id="rId1"/>
    <p:sldLayoutId id="2147483738" r:id="rId2"/>
    <p:sldLayoutId id="2147483859" r:id="rId3"/>
    <p:sldLayoutId id="2147483860" r:id="rId4"/>
    <p:sldLayoutId id="2147483692" r:id="rId5"/>
    <p:sldLayoutId id="2147483694" r:id="rId6"/>
    <p:sldLayoutId id="2147483695" r:id="rId7"/>
    <p:sldLayoutId id="2147483696" r:id="rId8"/>
    <p:sldLayoutId id="2147483697" r:id="rId9"/>
    <p:sldLayoutId id="2147483698" r:id="rId10"/>
    <p:sldLayoutId id="2147483699" r:id="rId11"/>
    <p:sldLayoutId id="2147483700" r:id="rId12"/>
    <p:sldLayoutId id="2147483739" r:id="rId13"/>
    <p:sldLayoutId id="2147483701" r:id="rId14"/>
    <p:sldLayoutId id="2147483702" r:id="rId15"/>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24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600" b="0" i="0" kern="1200">
          <a:solidFill>
            <a:schemeClr val="accent2"/>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9" name="TextBox 8"/>
          <p:cNvSpPr txBox="1"/>
          <p:nvPr/>
        </p:nvSpPr>
        <p:spPr>
          <a:xfrm>
            <a:off x="147412" y="6427715"/>
            <a:ext cx="215926" cy="146194"/>
          </a:xfrm>
          <a:prstGeom prst="rect">
            <a:avLst/>
          </a:prstGeom>
          <a:noFill/>
        </p:spPr>
        <p:txBody>
          <a:bodyPr wrap="square" lIns="0" tIns="0" rIns="0" bIns="0" rtlCol="0">
            <a:spAutoFit/>
          </a:bodyPr>
          <a:lstStyle/>
          <a:p>
            <a:pPr marL="0" indent="0" algn="ctr">
              <a:buFont typeface="Arial"/>
              <a:buNone/>
            </a:pPr>
            <a:fld id="{AF323D4A-91CC-4F40-81A5-D9630C60C971}" type="slidenum">
              <a:rPr sz="950">
                <a:solidFill>
                  <a:schemeClr val="tx2"/>
                </a:solidFill>
              </a:rPr>
              <a:pPr marL="0" indent="0" algn="ctr">
                <a:buFont typeface="Arial"/>
                <a:buNone/>
              </a:pPr>
              <a:t>‹#›</a:t>
            </a:fld>
            <a:endParaRPr lang="en-US" sz="950" dirty="0">
              <a:solidFill>
                <a:schemeClr val="tx2"/>
              </a:solidFill>
            </a:endParaRPr>
          </a:p>
        </p:txBody>
      </p:sp>
      <p:cxnSp>
        <p:nvCxnSpPr>
          <p:cNvPr id="11" name="Straight Connector 10"/>
          <p:cNvCxnSpPr/>
          <p:nvPr/>
        </p:nvCxnSpPr>
        <p:spPr>
          <a:xfrm>
            <a:off x="495444" y="6353138"/>
            <a:ext cx="0" cy="295349"/>
          </a:xfrm>
          <a:prstGeom prst="line">
            <a:avLst/>
          </a:prstGeom>
          <a:ln w="9525" cmpd="sng">
            <a:solidFill>
              <a:srgbClr val="CACCC5"/>
            </a:solidFill>
          </a:ln>
          <a:effectLst/>
        </p:spPr>
        <p:style>
          <a:lnRef idx="2">
            <a:schemeClr val="accent1"/>
          </a:lnRef>
          <a:fillRef idx="0">
            <a:schemeClr val="accent1"/>
          </a:fillRef>
          <a:effectRef idx="1">
            <a:schemeClr val="accent1"/>
          </a:effectRef>
          <a:fontRef idx="minor">
            <a:schemeClr val="tx1"/>
          </a:fontRef>
        </p:style>
      </p:cxnSp>
      <p:sp>
        <p:nvSpPr>
          <p:cNvPr id="12" name="Footer Placeholder 6"/>
          <p:cNvSpPr>
            <a:spLocks noGrp="1"/>
          </p:cNvSpPr>
          <p:nvPr>
            <p:ph type="ftr" sz="quarter" idx="3"/>
          </p:nvPr>
        </p:nvSpPr>
        <p:spPr>
          <a:xfrm>
            <a:off x="622300" y="6318250"/>
            <a:ext cx="5727700" cy="365125"/>
          </a:xfrm>
          <a:prstGeom prst="rect">
            <a:avLst/>
          </a:prstGeom>
        </p:spPr>
        <p:txBody>
          <a:bodyPr vert="horz" lIns="91440" tIns="45720" rIns="91440" bIns="45720" rtlCol="0" anchor="ctr"/>
          <a:lstStyle>
            <a:lvl1pPr algn="l">
              <a:defRPr sz="900">
                <a:solidFill>
                  <a:srgbClr val="8EAFBF"/>
                </a:solidFill>
              </a:defRPr>
            </a:lvl1pPr>
          </a:lstStyle>
          <a:p>
            <a:r>
              <a:rPr lang="en-GB" smtClean="0"/>
              <a:t>IMS Health Confidential</a:t>
            </a:r>
            <a:endParaRPr lang="en-GB"/>
          </a:p>
        </p:txBody>
      </p:sp>
      <p:sp>
        <p:nvSpPr>
          <p:cNvPr id="17" name="Title Placeholder 1"/>
          <p:cNvSpPr>
            <a:spLocks noGrp="1"/>
          </p:cNvSpPr>
          <p:nvPr>
            <p:ph type="title"/>
          </p:nvPr>
        </p:nvSpPr>
        <p:spPr>
          <a:xfrm>
            <a:off x="495443" y="75203"/>
            <a:ext cx="8270269" cy="849228"/>
          </a:xfrm>
          <a:prstGeom prst="rect">
            <a:avLst/>
          </a:prstGeom>
        </p:spPr>
        <p:txBody>
          <a:bodyPr vert="horz" lIns="0" tIns="0" rIns="0" bIns="0" rtlCol="0" anchor="b" anchorCtr="0">
            <a:normAutofit/>
          </a:bodyPr>
          <a:lstStyle/>
          <a:p>
            <a:r>
              <a:rPr lang="en-US" dirty="0" smtClean="0"/>
              <a:t>Click to edit title</a:t>
            </a:r>
            <a:endParaRPr lang="en-US" dirty="0"/>
          </a:p>
        </p:txBody>
      </p:sp>
      <p:sp>
        <p:nvSpPr>
          <p:cNvPr id="18" name="Text Placeholder 2"/>
          <p:cNvSpPr>
            <a:spLocks noGrp="1"/>
          </p:cNvSpPr>
          <p:nvPr>
            <p:ph type="body" idx="1"/>
          </p:nvPr>
        </p:nvSpPr>
        <p:spPr>
          <a:xfrm>
            <a:off x="495443" y="1599639"/>
            <a:ext cx="8270269" cy="4486055"/>
          </a:xfrm>
          <a:prstGeom prst="rect">
            <a:avLst/>
          </a:prstGeom>
        </p:spPr>
        <p:txBody>
          <a:bodyPr vert="horz" lIns="0" tIns="0" rIns="0" bIns="0" rtlCol="0">
            <a:noAutofit/>
          </a:bodyPr>
          <a:lstStyle/>
          <a:p>
            <a:pPr lvl="0"/>
            <a:r>
              <a:rPr lang="en-US" dirty="0" smtClean="0"/>
              <a:t>Click to edit text</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8" name="Picture 7" descr="IMS_INST.png"/>
          <p:cNvPicPr>
            <a:picLocks noChangeAspect="1"/>
          </p:cNvPicPr>
          <p:nvPr/>
        </p:nvPicPr>
        <p:blipFill>
          <a:blip r:embed="rId17" cstate="email">
            <a:extLst>
              <a:ext uri="{28A0092B-C50C-407E-A947-70E740481C1C}">
                <a14:useLocalDpi xmlns:a14="http://schemas.microsoft.com/office/drawing/2010/main" xmlns="" val="0"/>
              </a:ext>
            </a:extLst>
          </a:blip>
          <a:stretch>
            <a:fillRect/>
          </a:stretch>
        </p:blipFill>
        <p:spPr>
          <a:xfrm>
            <a:off x="6982865" y="6202899"/>
            <a:ext cx="1782847" cy="522429"/>
          </a:xfrm>
          <a:prstGeom prst="rect">
            <a:avLst/>
          </a:prstGeom>
        </p:spPr>
      </p:pic>
    </p:spTree>
    <p:extLst>
      <p:ext uri="{BB962C8B-B14F-4D97-AF65-F5344CB8AC3E}">
        <p14:creationId xmlns:p14="http://schemas.microsoft.com/office/powerpoint/2010/main" xmlns="" val="407237509"/>
      </p:ext>
    </p:extLst>
  </p:cSld>
  <p:clrMap bg1="lt1" tx1="dk1" bg2="lt2" tx2="dk2" accent1="accent1" accent2="accent2" accent3="accent3" accent4="accent4" accent5="accent5" accent6="accent6" hlink="hlink" folHlink="folHlink"/>
  <p:sldLayoutIdLst>
    <p:sldLayoutId id="2147483740" r:id="rId1"/>
    <p:sldLayoutId id="2147483741" r:id="rId2"/>
    <p:sldLayoutId id="2147483742" r:id="rId3"/>
    <p:sldLayoutId id="2147483743" r:id="rId4"/>
    <p:sldLayoutId id="2147483744" r:id="rId5"/>
    <p:sldLayoutId id="2147483745" r:id="rId6"/>
    <p:sldLayoutId id="2147483746" r:id="rId7"/>
    <p:sldLayoutId id="2147483747" r:id="rId8"/>
    <p:sldLayoutId id="2147483748" r:id="rId9"/>
    <p:sldLayoutId id="2147483749" r:id="rId10"/>
    <p:sldLayoutId id="2147483750" r:id="rId11"/>
    <p:sldLayoutId id="2147483751" r:id="rId12"/>
    <p:sldLayoutId id="2147483752" r:id="rId13"/>
    <p:sldLayoutId id="2147483753" r:id="rId14"/>
    <p:sldLayoutId id="2147483754" r:id="rId15"/>
  </p:sldLayoutIdLst>
  <p:timing>
    <p:tnLst>
      <p:par>
        <p:cTn id="1" dur="indefinite" restart="never" nodeType="tmRoot"/>
      </p:par>
    </p:tnLst>
  </p:timing>
  <p:hf sldNum="0" hdr="0" dt="0"/>
  <p:txStyles>
    <p:titleStyle>
      <a:lvl1pPr algn="l" defTabSz="410291" rtl="0" eaLnBrk="1" latinLnBrk="0" hangingPunct="1">
        <a:lnSpc>
          <a:spcPct val="90000"/>
        </a:lnSpc>
        <a:spcBef>
          <a:spcPct val="0"/>
        </a:spcBef>
        <a:buNone/>
        <a:defRPr sz="3000" b="0" i="0" kern="1200">
          <a:solidFill>
            <a:schemeClr val="accent2"/>
          </a:solidFill>
          <a:latin typeface="Arial"/>
          <a:ea typeface="+mj-ea"/>
          <a:cs typeface="Arial"/>
        </a:defRPr>
      </a:lvl1pPr>
    </p:titleStyle>
    <p:bodyStyle>
      <a:lvl1pPr marL="137160" indent="-137160" algn="l" defTabSz="410291" rtl="0" eaLnBrk="1" latinLnBrk="0" hangingPunct="1">
        <a:lnSpc>
          <a:spcPct val="110000"/>
        </a:lnSpc>
        <a:spcBef>
          <a:spcPts val="1300"/>
        </a:spcBef>
        <a:buClr>
          <a:schemeClr val="accent1"/>
        </a:buClr>
        <a:buSzPct val="80000"/>
        <a:buFont typeface="Arial"/>
        <a:buChar char="•"/>
        <a:defRPr sz="2000" b="0" i="0" kern="1200">
          <a:solidFill>
            <a:schemeClr val="bg2">
              <a:lumMod val="10000"/>
            </a:schemeClr>
          </a:solidFill>
          <a:latin typeface="Arial"/>
          <a:ea typeface="+mn-ea"/>
          <a:cs typeface="Arial"/>
        </a:defRPr>
      </a:lvl1pPr>
      <a:lvl2pPr marL="484632" indent="-164592" algn="l" defTabSz="410291" rtl="0" eaLnBrk="1" latinLnBrk="0" hangingPunct="1">
        <a:lnSpc>
          <a:spcPct val="110000"/>
        </a:lnSpc>
        <a:spcBef>
          <a:spcPts val="1300"/>
        </a:spcBef>
        <a:buClr>
          <a:schemeClr val="accent1"/>
        </a:buClr>
        <a:buSzPct val="80000"/>
        <a:buFont typeface="Arial"/>
        <a:buChar char="–"/>
        <a:defRPr sz="1800" b="0" i="0" kern="1200">
          <a:solidFill>
            <a:schemeClr val="bg2">
              <a:lumMod val="10000"/>
            </a:schemeClr>
          </a:solidFill>
          <a:latin typeface="Arial"/>
          <a:ea typeface="+mn-ea"/>
          <a:cs typeface="Arial"/>
        </a:defRPr>
      </a:lvl2pPr>
      <a:lvl3pPr marL="749808" indent="-118872" algn="l" defTabSz="410291" rtl="0" eaLnBrk="1" latinLnBrk="0" hangingPunct="1">
        <a:lnSpc>
          <a:spcPct val="110000"/>
        </a:lnSpc>
        <a:spcBef>
          <a:spcPts val="1300"/>
        </a:spcBef>
        <a:buClr>
          <a:schemeClr val="accent1"/>
        </a:buClr>
        <a:buSzPct val="80000"/>
        <a:buFont typeface="Arial"/>
        <a:buChar char="•"/>
        <a:defRPr sz="1600" b="0" i="0" kern="1200">
          <a:solidFill>
            <a:schemeClr val="bg2">
              <a:lumMod val="10000"/>
            </a:schemeClr>
          </a:solidFill>
          <a:latin typeface="Arial"/>
          <a:ea typeface="+mn-ea"/>
          <a:cs typeface="Arial"/>
        </a:defRPr>
      </a:lvl3pPr>
      <a:lvl4pPr marL="1069848" indent="-109728"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4pPr>
      <a:lvl5pPr marL="1389888" indent="-100584" algn="l" defTabSz="410291" rtl="0" eaLnBrk="1" latinLnBrk="0" hangingPunct="1">
        <a:lnSpc>
          <a:spcPct val="110000"/>
        </a:lnSpc>
        <a:spcBef>
          <a:spcPts val="1300"/>
        </a:spcBef>
        <a:buClr>
          <a:schemeClr val="accent1"/>
        </a:buClr>
        <a:buSzPct val="80000"/>
        <a:buFont typeface="Arial"/>
        <a:buChar char="»"/>
        <a:defRPr sz="1200" b="0" i="0" kern="1200">
          <a:solidFill>
            <a:schemeClr val="bg2">
              <a:lumMod val="10000"/>
            </a:schemeClr>
          </a:solidFill>
          <a:latin typeface="Arial"/>
          <a:ea typeface="+mn-ea"/>
          <a:cs typeface="Arial"/>
        </a:defRPr>
      </a:lvl5pPr>
      <a:lvl6pPr marL="2256602" indent="-205146" algn="l" defTabSz="410291" rtl="0" eaLnBrk="1" latinLnBrk="0" hangingPunct="1">
        <a:spcBef>
          <a:spcPct val="20000"/>
        </a:spcBef>
        <a:buFont typeface="Arial"/>
        <a:buChar char="•"/>
        <a:defRPr sz="1800" kern="1200">
          <a:solidFill>
            <a:schemeClr val="tx1"/>
          </a:solidFill>
          <a:latin typeface="+mn-lt"/>
          <a:ea typeface="+mn-ea"/>
          <a:cs typeface="+mn-cs"/>
        </a:defRPr>
      </a:lvl6pPr>
      <a:lvl7pPr marL="2666893" indent="-205146" algn="l" defTabSz="410291" rtl="0" eaLnBrk="1" latinLnBrk="0" hangingPunct="1">
        <a:spcBef>
          <a:spcPct val="20000"/>
        </a:spcBef>
        <a:buFont typeface="Arial"/>
        <a:buChar char="•"/>
        <a:defRPr sz="1800" kern="1200">
          <a:solidFill>
            <a:schemeClr val="tx1"/>
          </a:solidFill>
          <a:latin typeface="+mn-lt"/>
          <a:ea typeface="+mn-ea"/>
          <a:cs typeface="+mn-cs"/>
        </a:defRPr>
      </a:lvl7pPr>
      <a:lvl8pPr marL="3077185" indent="-205146" algn="l" defTabSz="410291" rtl="0" eaLnBrk="1" latinLnBrk="0" hangingPunct="1">
        <a:spcBef>
          <a:spcPct val="20000"/>
        </a:spcBef>
        <a:buFont typeface="Arial"/>
        <a:buChar char="•"/>
        <a:defRPr sz="1800" kern="1200">
          <a:solidFill>
            <a:schemeClr val="tx1"/>
          </a:solidFill>
          <a:latin typeface="+mn-lt"/>
          <a:ea typeface="+mn-ea"/>
          <a:cs typeface="+mn-cs"/>
        </a:defRPr>
      </a:lvl8pPr>
      <a:lvl9pPr marL="3487476" indent="-205146" algn="l" defTabSz="410291" rtl="0" eaLnBrk="1" latinLnBrk="0" hangingPunct="1">
        <a:spcBef>
          <a:spcPct val="20000"/>
        </a:spcBef>
        <a:buFont typeface="Arial"/>
        <a:buChar char="•"/>
        <a:defRPr sz="1800" kern="1200">
          <a:solidFill>
            <a:schemeClr val="tx1"/>
          </a:solidFill>
          <a:latin typeface="+mn-lt"/>
          <a:ea typeface="+mn-ea"/>
          <a:cs typeface="+mn-cs"/>
        </a:defRPr>
      </a:lvl9pPr>
    </p:bodyStyle>
    <p:otherStyle>
      <a:defPPr>
        <a:defRPr lang="en-US"/>
      </a:defPPr>
      <a:lvl1pPr marL="0" algn="l" defTabSz="410291" rtl="0" eaLnBrk="1" latinLnBrk="0" hangingPunct="1">
        <a:defRPr sz="1600" kern="1200">
          <a:solidFill>
            <a:schemeClr val="tx1"/>
          </a:solidFill>
          <a:latin typeface="+mn-lt"/>
          <a:ea typeface="+mn-ea"/>
          <a:cs typeface="+mn-cs"/>
        </a:defRPr>
      </a:lvl1pPr>
      <a:lvl2pPr marL="410291" algn="l" defTabSz="410291" rtl="0" eaLnBrk="1" latinLnBrk="0" hangingPunct="1">
        <a:defRPr sz="1600" kern="1200">
          <a:solidFill>
            <a:schemeClr val="tx1"/>
          </a:solidFill>
          <a:latin typeface="+mn-lt"/>
          <a:ea typeface="+mn-ea"/>
          <a:cs typeface="+mn-cs"/>
        </a:defRPr>
      </a:lvl2pPr>
      <a:lvl3pPr marL="820583" algn="l" defTabSz="410291" rtl="0" eaLnBrk="1" latinLnBrk="0" hangingPunct="1">
        <a:defRPr sz="1600" kern="1200">
          <a:solidFill>
            <a:schemeClr val="tx1"/>
          </a:solidFill>
          <a:latin typeface="+mn-lt"/>
          <a:ea typeface="+mn-ea"/>
          <a:cs typeface="+mn-cs"/>
        </a:defRPr>
      </a:lvl3pPr>
      <a:lvl4pPr marL="1230874" algn="l" defTabSz="410291" rtl="0" eaLnBrk="1" latinLnBrk="0" hangingPunct="1">
        <a:defRPr sz="1600" kern="1200">
          <a:solidFill>
            <a:schemeClr val="tx1"/>
          </a:solidFill>
          <a:latin typeface="+mn-lt"/>
          <a:ea typeface="+mn-ea"/>
          <a:cs typeface="+mn-cs"/>
        </a:defRPr>
      </a:lvl4pPr>
      <a:lvl5pPr marL="1641165" algn="l" defTabSz="410291" rtl="0" eaLnBrk="1" latinLnBrk="0" hangingPunct="1">
        <a:defRPr sz="1600" kern="1200">
          <a:solidFill>
            <a:schemeClr val="tx1"/>
          </a:solidFill>
          <a:latin typeface="+mn-lt"/>
          <a:ea typeface="+mn-ea"/>
          <a:cs typeface="+mn-cs"/>
        </a:defRPr>
      </a:lvl5pPr>
      <a:lvl6pPr marL="2051456" algn="l" defTabSz="410291" rtl="0" eaLnBrk="1" latinLnBrk="0" hangingPunct="1">
        <a:defRPr sz="1600" kern="1200">
          <a:solidFill>
            <a:schemeClr val="tx1"/>
          </a:solidFill>
          <a:latin typeface="+mn-lt"/>
          <a:ea typeface="+mn-ea"/>
          <a:cs typeface="+mn-cs"/>
        </a:defRPr>
      </a:lvl6pPr>
      <a:lvl7pPr marL="2461748" algn="l" defTabSz="410291" rtl="0" eaLnBrk="1" latinLnBrk="0" hangingPunct="1">
        <a:defRPr sz="1600" kern="1200">
          <a:solidFill>
            <a:schemeClr val="tx1"/>
          </a:solidFill>
          <a:latin typeface="+mn-lt"/>
          <a:ea typeface="+mn-ea"/>
          <a:cs typeface="+mn-cs"/>
        </a:defRPr>
      </a:lvl7pPr>
      <a:lvl8pPr marL="2872039" algn="l" defTabSz="410291" rtl="0" eaLnBrk="1" latinLnBrk="0" hangingPunct="1">
        <a:defRPr sz="1600" kern="1200">
          <a:solidFill>
            <a:schemeClr val="tx1"/>
          </a:solidFill>
          <a:latin typeface="+mn-lt"/>
          <a:ea typeface="+mn-ea"/>
          <a:cs typeface="+mn-cs"/>
        </a:defRPr>
      </a:lvl8pPr>
      <a:lvl9pPr marL="3282330" algn="l" defTabSz="410291"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00.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04.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8.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8.xml"/></Relationships>
</file>

<file path=ppt/slides/_rels/slide11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8.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8.xml"/></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8.xml"/></Relationships>
</file>

<file path=ppt/slides/_rels/slide1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8.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8.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56.xml"/><Relationship Id="rId3" Type="http://schemas.openxmlformats.org/officeDocument/2006/relationships/slide" Target="slide6.xml"/><Relationship Id="rId7" Type="http://schemas.openxmlformats.org/officeDocument/2006/relationships/slide" Target="slide32.xml"/><Relationship Id="rId2" Type="http://schemas.openxmlformats.org/officeDocument/2006/relationships/slide" Target="slide4.xml"/><Relationship Id="rId1" Type="http://schemas.openxmlformats.org/officeDocument/2006/relationships/slideLayout" Target="../slideLayouts/slideLayout8.xml"/><Relationship Id="rId6" Type="http://schemas.openxmlformats.org/officeDocument/2006/relationships/slide" Target="slide22.xml"/><Relationship Id="rId5" Type="http://schemas.openxmlformats.org/officeDocument/2006/relationships/slide" Target="slide18.xml"/><Relationship Id="rId10" Type="http://schemas.openxmlformats.org/officeDocument/2006/relationships/slide" Target="slide78.xml"/><Relationship Id="rId4" Type="http://schemas.openxmlformats.org/officeDocument/2006/relationships/slide" Target="slide9.xml"/><Relationship Id="rId9" Type="http://schemas.openxmlformats.org/officeDocument/2006/relationships/slide" Target="slide6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8.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 Target="slide14.xml"/><Relationship Id="rId7" Type="http://schemas.openxmlformats.org/officeDocument/2006/relationships/slide" Target="slide130.xml"/><Relationship Id="rId2" Type="http://schemas.openxmlformats.org/officeDocument/2006/relationships/slide" Target="slide101.xml"/><Relationship Id="rId1" Type="http://schemas.openxmlformats.org/officeDocument/2006/relationships/slideLayout" Target="../slideLayouts/slideLayout8.xml"/><Relationship Id="rId6" Type="http://schemas.openxmlformats.org/officeDocument/2006/relationships/slide" Target="slide120.xml"/><Relationship Id="rId5" Type="http://schemas.openxmlformats.org/officeDocument/2006/relationships/slide" Target="slide6.xml"/><Relationship Id="rId4" Type="http://schemas.openxmlformats.org/officeDocument/2006/relationships/slide" Target="slide106.xml"/></Relationships>
</file>

<file path=ppt/slides/_rels/slide3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8.xml"/><Relationship Id="rId5" Type="http://schemas.openxmlformats.org/officeDocument/2006/relationships/image" Target="../media/image55.png"/><Relationship Id="rId4" Type="http://schemas.openxmlformats.org/officeDocument/2006/relationships/image" Target="../media/image54.png"/></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4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10.pn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8.xml"/><Relationship Id="rId4" Type="http://schemas.openxmlformats.org/officeDocument/2006/relationships/image" Target="../media/image7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8.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92.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8.xml"/><Relationship Id="rId5" Type="http://schemas.openxmlformats.org/officeDocument/2006/relationships/image" Target="../media/image107.png"/><Relationship Id="rId4" Type="http://schemas.openxmlformats.org/officeDocument/2006/relationships/image" Target="../media/image106.png"/></Relationships>
</file>

<file path=ppt/slides/_rels/slide8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20.png"/></Relationships>
</file>

<file path=ppt/slides/_rels/slide9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8.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8.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fr-FR" sz="2000" b="1" dirty="0" err="1" smtClean="0">
                <a:ea typeface="Times New Roman"/>
                <a:cs typeface="Times New Roman"/>
              </a:rPr>
              <a:t>NexxusETL</a:t>
            </a:r>
            <a:r>
              <a:rPr lang="fr-FR" sz="2000" b="1" dirty="0" smtClean="0">
                <a:ea typeface="Times New Roman"/>
                <a:cs typeface="Times New Roman"/>
              </a:rPr>
              <a:t> </a:t>
            </a:r>
            <a:r>
              <a:rPr lang="fr-FR" sz="2000" b="1" dirty="0" smtClean="0">
                <a:latin typeface="Arial" charset="0"/>
                <a:ea typeface="ＭＳ Ｐゴシック" pitchFamily="34" charset="-128"/>
              </a:rPr>
              <a:t>11</a:t>
            </a:r>
            <a:br>
              <a:rPr lang="fr-FR" sz="2000" b="1" dirty="0" smtClean="0">
                <a:latin typeface="Arial" charset="0"/>
                <a:ea typeface="ＭＳ Ｐゴシック" pitchFamily="34" charset="-128"/>
              </a:rPr>
            </a:br>
            <a:r>
              <a:rPr lang="fr-FR" sz="2000" b="1" dirty="0" smtClean="0">
                <a:latin typeface="Arial" charset="0"/>
                <a:ea typeface="ＭＳ Ｐゴシック" pitchFamily="34" charset="-128"/>
              </a:rPr>
              <a:t>ADVANCED CONNECTOR </a:t>
            </a:r>
            <a:r>
              <a:rPr lang="en-US" dirty="0" smtClean="0"/>
              <a:t/>
            </a:r>
            <a:br>
              <a:rPr lang="en-US" dirty="0" smtClean="0"/>
            </a:br>
            <a:endParaRPr lang="en-US" dirty="0"/>
          </a:p>
        </p:txBody>
      </p:sp>
      <p:sp>
        <p:nvSpPr>
          <p:cNvPr id="3" name="Subtitle 2"/>
          <p:cNvSpPr>
            <a:spLocks noGrp="1"/>
          </p:cNvSpPr>
          <p:nvPr>
            <p:ph type="subTitle" idx="1"/>
          </p:nvPr>
        </p:nvSpPr>
        <p:spPr>
          <a:xfrm>
            <a:off x="469899" y="2773247"/>
            <a:ext cx="5040000" cy="564738"/>
          </a:xfrm>
        </p:spPr>
        <p:txBody>
          <a:bodyPr>
            <a:normAutofit/>
          </a:bodyPr>
          <a:lstStyle/>
          <a:p>
            <a:pPr defTabSz="900113">
              <a:spcBef>
                <a:spcPts val="100"/>
              </a:spcBef>
              <a:spcAft>
                <a:spcPts val="100"/>
              </a:spcAft>
              <a:buClr>
                <a:srgbClr val="0082D1"/>
              </a:buClr>
            </a:pPr>
            <a:r>
              <a:rPr lang="fr-FR" dirty="0" smtClean="0">
                <a:solidFill>
                  <a:schemeClr val="bg2">
                    <a:lumMod val="10000"/>
                  </a:schemeClr>
                </a:solidFill>
                <a:latin typeface="Arial" charset="0"/>
                <a:ea typeface="ＭＳ Ｐゴシック" pitchFamily="34" charset="-128"/>
              </a:rPr>
              <a:t>Handbook</a:t>
            </a:r>
            <a:endParaRPr lang="en-US" dirty="0">
              <a:solidFill>
                <a:schemeClr val="bg2">
                  <a:lumMod val="10000"/>
                </a:schemeClr>
              </a:solidFill>
              <a:latin typeface="Arial" charset="0"/>
              <a:ea typeface="ＭＳ Ｐゴシック" pitchFamily="34" charset="-128"/>
            </a:endParaRPr>
          </a:p>
        </p:txBody>
      </p:sp>
    </p:spTree>
    <p:extLst>
      <p:ext uri="{BB962C8B-B14F-4D97-AF65-F5344CB8AC3E}">
        <p14:creationId xmlns:p14="http://schemas.microsoft.com/office/powerpoint/2010/main" xmlns="" val="15831666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5" name="Picture 2"/>
          <p:cNvPicPr>
            <a:picLocks noChangeAspect="1" noChangeArrowheads="1"/>
          </p:cNvPicPr>
          <p:nvPr/>
        </p:nvPicPr>
        <p:blipFill>
          <a:blip r:embed="rId2" cstate="print"/>
          <a:srcRect/>
          <a:stretch>
            <a:fillRect/>
          </a:stretch>
        </p:blipFill>
        <p:spPr bwMode="auto">
          <a:xfrm>
            <a:off x="2049000" y="2761935"/>
            <a:ext cx="6413170" cy="3494041"/>
          </a:xfrm>
          <a:prstGeom prst="rect">
            <a:avLst/>
          </a:prstGeom>
          <a:noFill/>
          <a:ln w="9525">
            <a:solidFill>
              <a:schemeClr val="tx1">
                <a:lumMod val="95000"/>
                <a:lumOff val="5000"/>
              </a:schemeClr>
            </a:solidFill>
            <a:miter lim="800000"/>
            <a:headEnd/>
            <a:tailEnd/>
          </a:ln>
        </p:spPr>
      </p:pic>
      <p:sp>
        <p:nvSpPr>
          <p:cNvPr id="4" name="Content Placeholder 3"/>
          <p:cNvSpPr>
            <a:spLocks noGrp="1"/>
          </p:cNvSpPr>
          <p:nvPr>
            <p:ph idx="1"/>
          </p:nvPr>
        </p:nvSpPr>
        <p:spPr>
          <a:xfrm>
            <a:off x="495443" y="1548269"/>
            <a:ext cx="8279999" cy="4478921"/>
          </a:xfrm>
        </p:spPr>
        <p:txBody>
          <a:bodyPr/>
          <a:lstStyle/>
          <a:p>
            <a:pPr marL="137160" lvl="1" indent="-137160">
              <a:buFont typeface="Arial"/>
              <a:buChar char="•"/>
            </a:pPr>
            <a:r>
              <a:rPr lang="en-US" sz="1600" dirty="0" err="1" smtClean="0"/>
              <a:t>NexxusETL</a:t>
            </a:r>
            <a:r>
              <a:rPr lang="en-US" sz="1600" dirty="0" smtClean="0"/>
              <a:t> credentials are Tenant Limited</a:t>
            </a:r>
          </a:p>
          <a:p>
            <a:pPr marL="137160" lvl="1" indent="-137160">
              <a:buFont typeface="Arial"/>
              <a:buChar char="•"/>
            </a:pPr>
            <a:r>
              <a:rPr lang="en-US" sz="1600" dirty="0" smtClean="0"/>
              <a:t>All elements from the Global Structure cannot be modified</a:t>
            </a:r>
          </a:p>
          <a:p>
            <a:pPr marL="137160" lvl="1" indent="-137160">
              <a:buFont typeface="Arial"/>
              <a:buChar char="•"/>
            </a:pPr>
            <a:r>
              <a:rPr lang="en-US" sz="1600" dirty="0" smtClean="0"/>
              <a:t>The Tenant Dedicated Structure is empty by default</a:t>
            </a:r>
          </a:p>
        </p:txBody>
      </p:sp>
      <p:sp>
        <p:nvSpPr>
          <p:cNvPr id="8" name="Footer Placeholder 7"/>
          <p:cNvSpPr>
            <a:spLocks noGrp="1"/>
          </p:cNvSpPr>
          <p:nvPr>
            <p:ph type="ftr" sz="quarter" idx="12"/>
          </p:nvPr>
        </p:nvSpPr>
        <p:spPr/>
        <p:txBody>
          <a:bodyPr/>
          <a:lstStyle/>
          <a:p>
            <a:pPr fontAlgn="auto">
              <a:spcBef>
                <a:spcPts val="0"/>
              </a:spcBef>
              <a:spcAft>
                <a:spcPts val="0"/>
              </a:spcAft>
            </a:pPr>
            <a:r>
              <a:rPr lang="en-GB" smtClean="0"/>
              <a:t>IMS Health Confidential</a:t>
            </a:r>
            <a:endParaRPr lang="en-GB"/>
          </a:p>
        </p:txBody>
      </p:sp>
      <p:sp>
        <p:nvSpPr>
          <p:cNvPr id="2" name="Title 1"/>
          <p:cNvSpPr>
            <a:spLocks noGrp="1"/>
          </p:cNvSpPr>
          <p:nvPr>
            <p:ph type="title"/>
          </p:nvPr>
        </p:nvSpPr>
        <p:spPr/>
        <p:txBody>
          <a:bodyPr/>
          <a:lstStyle/>
          <a:p>
            <a:r>
              <a:rPr lang="en-US" dirty="0" smtClean="0"/>
              <a:t>Getting started with </a:t>
            </a:r>
            <a:r>
              <a:rPr lang="en-US" sz="3200" dirty="0" err="1" smtClean="0"/>
              <a:t>NexxusETL</a:t>
            </a:r>
            <a:endParaRPr lang="en-US"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Basics</a:t>
            </a:r>
            <a:endParaRPr lang="en-US" dirty="0"/>
          </a:p>
        </p:txBody>
      </p:sp>
      <p:sp>
        <p:nvSpPr>
          <p:cNvPr id="37" name="Rectangle à coins arrondis 4"/>
          <p:cNvSpPr>
            <a:spLocks noChangeArrowheads="1"/>
          </p:cNvSpPr>
          <p:nvPr/>
        </p:nvSpPr>
        <p:spPr bwMode="auto">
          <a:xfrm>
            <a:off x="5549116" y="5235067"/>
            <a:ext cx="2425442" cy="340519"/>
          </a:xfrm>
          <a:prstGeom prst="wedgeRoundRectCallout">
            <a:avLst>
              <a:gd name="adj1" fmla="val -59679"/>
              <a:gd name="adj2" fmla="val -160786"/>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a:cs typeface="Arial" charset="0"/>
                <a:sym typeface="Arial" charset="0"/>
              </a:rPr>
              <a:t>P</a:t>
            </a:r>
            <a:r>
              <a:rPr lang="en-GB" sz="1400" dirty="0" smtClean="0">
                <a:cs typeface="Arial" charset="0"/>
                <a:sym typeface="Arial" charset="0"/>
              </a:rPr>
              <a:t>review of the files to load</a:t>
            </a:r>
            <a:endParaRPr lang="en-GB" sz="1400" dirty="0">
              <a:cs typeface="Arial" charset="0"/>
              <a:sym typeface="Arial" charset="0"/>
            </a:endParaRPr>
          </a:p>
        </p:txBody>
      </p:sp>
      <p:sp>
        <p:nvSpPr>
          <p:cNvPr id="38" name="Rectangle à coins arrondis 4"/>
          <p:cNvSpPr>
            <a:spLocks noChangeArrowheads="1"/>
          </p:cNvSpPr>
          <p:nvPr/>
        </p:nvSpPr>
        <p:spPr bwMode="auto">
          <a:xfrm>
            <a:off x="68580" y="3188141"/>
            <a:ext cx="1897380" cy="1055608"/>
          </a:xfrm>
          <a:prstGeom prst="wedgeRoundRectCallout">
            <a:avLst>
              <a:gd name="adj1" fmla="val 69226"/>
              <a:gd name="adj2" fmla="val 1436"/>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smtClean="0">
                <a:cs typeface="Arial" charset="0"/>
                <a:sym typeface="Arial" charset="0"/>
              </a:rPr>
              <a:t>The Global Structure contains Standard interfaces </a:t>
            </a:r>
            <a:br>
              <a:rPr lang="en-GB" sz="1400" dirty="0" smtClean="0">
                <a:cs typeface="Arial" charset="0"/>
                <a:sym typeface="Arial" charset="0"/>
              </a:rPr>
            </a:br>
            <a:r>
              <a:rPr lang="en-GB" sz="1400" dirty="0" smtClean="0">
                <a:cs typeface="Arial" charset="0"/>
                <a:sym typeface="Arial" charset="0"/>
              </a:rPr>
              <a:t>(DID or </a:t>
            </a:r>
            <a:r>
              <a:rPr lang="en-GB" sz="1400" dirty="0" err="1" smtClean="0">
                <a:cs typeface="Arial" charset="0"/>
                <a:sym typeface="Arial" charset="0"/>
              </a:rPr>
              <a:t>OneKey</a:t>
            </a:r>
            <a:r>
              <a:rPr lang="en-GB" sz="1400" dirty="0" smtClean="0">
                <a:cs typeface="Arial" charset="0"/>
                <a:sym typeface="Arial" charset="0"/>
              </a:rPr>
              <a:t>)</a:t>
            </a:r>
            <a:endParaRPr lang="en-GB" sz="1400" dirty="0">
              <a:cs typeface="Arial" charset="0"/>
              <a:sym typeface="Arial" charset="0"/>
            </a:endParaRPr>
          </a:p>
        </p:txBody>
      </p:sp>
      <p:sp>
        <p:nvSpPr>
          <p:cNvPr id="39" name="Rectangle à coins arrondis 4"/>
          <p:cNvSpPr>
            <a:spLocks noChangeArrowheads="1"/>
          </p:cNvSpPr>
          <p:nvPr/>
        </p:nvSpPr>
        <p:spPr bwMode="auto">
          <a:xfrm>
            <a:off x="7289304" y="4519978"/>
            <a:ext cx="1728192" cy="340519"/>
          </a:xfrm>
          <a:prstGeom prst="wedgeRoundRectCallout">
            <a:avLst>
              <a:gd name="adj1" fmla="val -90311"/>
              <a:gd name="adj2" fmla="val -152111"/>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smtClean="0">
                <a:cs typeface="Arial" charset="0"/>
                <a:sym typeface="Arial" charset="0"/>
              </a:rPr>
              <a:t>Designer  section</a:t>
            </a:r>
            <a:endParaRPr lang="en-GB" sz="1400" dirty="0">
              <a:cs typeface="Arial" charset="0"/>
              <a:sym typeface="Arial" charset="0"/>
            </a:endParaRPr>
          </a:p>
        </p:txBody>
      </p:sp>
      <p:sp>
        <p:nvSpPr>
          <p:cNvPr id="40" name="Rectangle à coins arrondis 4"/>
          <p:cNvSpPr>
            <a:spLocks noChangeArrowheads="1"/>
          </p:cNvSpPr>
          <p:nvPr/>
        </p:nvSpPr>
        <p:spPr bwMode="auto">
          <a:xfrm>
            <a:off x="70816" y="4400797"/>
            <a:ext cx="1895144" cy="1293971"/>
          </a:xfrm>
          <a:prstGeom prst="wedgeRoundRectCallout">
            <a:avLst>
              <a:gd name="adj1" fmla="val 60907"/>
              <a:gd name="adj2" fmla="val 70846"/>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b="1" dirty="0" smtClean="0">
                <a:cs typeface="Arial" charset="0"/>
                <a:sym typeface="Arial" charset="0"/>
              </a:rPr>
              <a:t>Specific Interfaces </a:t>
            </a:r>
            <a:r>
              <a:rPr lang="en-GB" sz="1400" dirty="0" smtClean="0">
                <a:cs typeface="Arial" charset="0"/>
                <a:sym typeface="Arial" charset="0"/>
              </a:rPr>
              <a:t>made of </a:t>
            </a:r>
            <a:r>
              <a:rPr lang="en-GB" sz="1400" b="1" dirty="0" smtClean="0">
                <a:cs typeface="Arial" charset="0"/>
                <a:sym typeface="Arial" charset="0"/>
              </a:rPr>
              <a:t>tasks</a:t>
            </a:r>
            <a:r>
              <a:rPr lang="en-GB" sz="1400" dirty="0" smtClean="0">
                <a:cs typeface="Arial" charset="0"/>
                <a:sym typeface="Arial" charset="0"/>
              </a:rPr>
              <a:t> can be created in the </a:t>
            </a:r>
            <a:r>
              <a:rPr lang="en-GB" sz="1400" b="1" dirty="0" smtClean="0">
                <a:cs typeface="Arial" charset="0"/>
                <a:sym typeface="Arial" charset="0"/>
              </a:rPr>
              <a:t>Tenant Dedicated Structure</a:t>
            </a:r>
            <a:endParaRPr lang="en-GB" sz="1400" b="1" dirty="0">
              <a:cs typeface="Arial" charset="0"/>
              <a:sym typeface="Arial" charset="0"/>
            </a:endParaRPr>
          </a:p>
        </p:txBody>
      </p:sp>
      <p:sp>
        <p:nvSpPr>
          <p:cNvPr id="41" name="Rectangle à coins arrondis 4"/>
          <p:cNvSpPr>
            <a:spLocks noChangeArrowheads="1"/>
          </p:cNvSpPr>
          <p:nvPr/>
        </p:nvSpPr>
        <p:spPr bwMode="auto">
          <a:xfrm>
            <a:off x="3843494" y="2926556"/>
            <a:ext cx="2160240" cy="340519"/>
          </a:xfrm>
          <a:prstGeom prst="wedgeRoundRectCallout">
            <a:avLst>
              <a:gd name="adj1" fmla="val -111111"/>
              <a:gd name="adj2" fmla="val 63573"/>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smtClean="0">
                <a:cs typeface="Arial" charset="0"/>
                <a:sym typeface="Arial" charset="0"/>
              </a:rPr>
              <a:t>The Project Explorer</a:t>
            </a:r>
            <a:endParaRPr lang="en-GB" sz="1400" dirty="0">
              <a:cs typeface="Arial" charset="0"/>
              <a:sym typeface="Arial" charset="0"/>
            </a:endParaRPr>
          </a:p>
        </p:txBody>
      </p:sp>
      <p:sp>
        <p:nvSpPr>
          <p:cNvPr id="42" name="Rectangle à coins arrondis 4"/>
          <p:cNvSpPr>
            <a:spLocks noChangeArrowheads="1"/>
          </p:cNvSpPr>
          <p:nvPr/>
        </p:nvSpPr>
        <p:spPr bwMode="auto">
          <a:xfrm>
            <a:off x="6944360" y="1852664"/>
            <a:ext cx="1846669" cy="578882"/>
          </a:xfrm>
          <a:prstGeom prst="wedgeRoundRectCallout">
            <a:avLst>
              <a:gd name="adj1" fmla="val 25149"/>
              <a:gd name="adj2" fmla="val 183680"/>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b="1" dirty="0" smtClean="0">
                <a:cs typeface="Arial" charset="0"/>
                <a:sym typeface="Arial" charset="0"/>
              </a:rPr>
              <a:t>Save Job </a:t>
            </a:r>
            <a:r>
              <a:rPr lang="en-GB" sz="1400" dirty="0" smtClean="0">
                <a:cs typeface="Arial" charset="0"/>
                <a:sym typeface="Arial" charset="0"/>
              </a:rPr>
              <a:t>and </a:t>
            </a:r>
            <a:r>
              <a:rPr lang="en-GB" sz="1400" b="1" dirty="0" smtClean="0">
                <a:cs typeface="Arial" charset="0"/>
                <a:sym typeface="Arial" charset="0"/>
              </a:rPr>
              <a:t>Save Project </a:t>
            </a:r>
            <a:r>
              <a:rPr lang="en-GB" sz="1400" dirty="0" smtClean="0">
                <a:cs typeface="Arial" charset="0"/>
                <a:sym typeface="Arial" charset="0"/>
              </a:rPr>
              <a:t>buttons</a:t>
            </a:r>
            <a:endParaRPr lang="en-GB" sz="1400" dirty="0">
              <a:cs typeface="Arial" charset="0"/>
              <a:sym typeface="Arial" charset="0"/>
            </a:endParaRPr>
          </a:p>
        </p:txBody>
      </p:sp>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b="1" dirty="0" smtClean="0">
                <a:solidFill>
                  <a:srgbClr val="23A3FF"/>
                </a:solidFill>
              </a:rPr>
              <a:t>The Job is now ready to be tested</a:t>
            </a:r>
          </a:p>
          <a:p>
            <a:pPr marL="402336" lvl="2" indent="-137160">
              <a:buFont typeface="Arial" pitchFamily="34" charset="0"/>
              <a:buChar char="•"/>
            </a:pPr>
            <a:r>
              <a:rPr lang="en-US" sz="1400" dirty="0" smtClean="0"/>
              <a:t>Launch the Job form the Run Job tab of one of the task</a:t>
            </a:r>
          </a:p>
          <a:p>
            <a:pPr marL="402336" lvl="2" indent="-137160">
              <a:buFont typeface="Arial" pitchFamily="34" charset="0"/>
              <a:buChar char="•"/>
            </a:pPr>
            <a:r>
              <a:rPr lang="en-US" sz="1400" dirty="0" smtClean="0"/>
              <a:t>Check the messages in the Logger / Dashboards</a:t>
            </a:r>
          </a:p>
          <a:p>
            <a:pPr marL="402336" lvl="2" indent="-137160">
              <a:buFont typeface="Arial" pitchFamily="34" charset="0"/>
              <a:buChar char="•"/>
            </a:pPr>
            <a:r>
              <a:rPr lang="en-US" sz="1400" dirty="0" smtClean="0"/>
              <a:t>Check the Data in the </a:t>
            </a:r>
            <a:r>
              <a:rPr lang="en-US" sz="1400" dirty="0" err="1" smtClean="0"/>
              <a:t>Nexxus</a:t>
            </a:r>
            <a:r>
              <a:rPr lang="en-US" sz="1400" dirty="0" smtClean="0"/>
              <a:t> MI Database</a:t>
            </a:r>
          </a:p>
          <a:p>
            <a:pPr marL="402336" lvl="2" indent="-137160">
              <a:buFont typeface="Arial" pitchFamily="34" charset="0"/>
              <a:buChar char="•"/>
            </a:pPr>
            <a:r>
              <a:rPr lang="en-US" sz="1400" dirty="0" smtClean="0"/>
              <a:t>Check the Data displayed in </a:t>
            </a:r>
            <a:r>
              <a:rPr lang="en-US" sz="1400" dirty="0" err="1" smtClean="0"/>
              <a:t>Nexxus</a:t>
            </a:r>
            <a:r>
              <a:rPr lang="en-US" sz="1400" dirty="0" smtClean="0"/>
              <a:t> MI GUI</a:t>
            </a:r>
          </a:p>
          <a:p>
            <a:pPr marL="402336" lvl="2" indent="-137160">
              <a:buFont typeface="Arial" pitchFamily="34" charset="0"/>
              <a:buChar char="•"/>
            </a:pPr>
            <a:endParaRPr lang="en-US" sz="1400" b="1" dirty="0" smtClean="0">
              <a:solidFill>
                <a:srgbClr val="23A3FF"/>
              </a:solidFill>
            </a:endParaRPr>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6" name="Picture 2" descr="http://cdn.ttgtmedia.com/rms/computerweekly/quality_control_290x230_Hemera_Thinkstock.jpg"/>
          <p:cNvPicPr>
            <a:picLocks noChangeAspect="1" noChangeArrowheads="1"/>
          </p:cNvPicPr>
          <p:nvPr/>
        </p:nvPicPr>
        <p:blipFill>
          <a:blip r:embed="rId2" cstate="print"/>
          <a:srcRect/>
          <a:stretch>
            <a:fillRect/>
          </a:stretch>
        </p:blipFill>
        <p:spPr bwMode="auto">
          <a:xfrm>
            <a:off x="4311938" y="3663579"/>
            <a:ext cx="2064837" cy="1637629"/>
          </a:xfrm>
          <a:prstGeom prst="rect">
            <a:avLst/>
          </a:prstGeom>
          <a:noFill/>
          <a:effectLst/>
        </p:spPr>
      </p:pic>
    </p:spTree>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Database Lookup in a Mapping Task</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b="1" dirty="0" smtClean="0">
                <a:solidFill>
                  <a:srgbClr val="23A3FF"/>
                </a:solidFill>
              </a:rPr>
              <a:t>Database Lookup</a:t>
            </a:r>
          </a:p>
          <a:p>
            <a:pPr marL="137160" lvl="1" indent="-137160">
              <a:buFont typeface="Arial" pitchFamily="34" charset="0"/>
              <a:buChar char="•"/>
            </a:pPr>
            <a:endParaRPr lang="en-US" sz="1600" b="1" dirty="0" smtClean="0">
              <a:solidFill>
                <a:srgbClr val="23A3FF"/>
              </a:solidFill>
            </a:endParaRPr>
          </a:p>
          <a:p>
            <a:pPr marL="402336" lvl="2" indent="-137160">
              <a:buFont typeface="Arial" pitchFamily="34" charset="0"/>
              <a:buChar char="•"/>
            </a:pPr>
            <a:r>
              <a:rPr lang="en-US" sz="1400" dirty="0" smtClean="0"/>
              <a:t>Database Lookup Operation can be selected </a:t>
            </a:r>
          </a:p>
          <a:p>
            <a:pPr marL="402336" lvl="2" indent="-137160">
              <a:buNone/>
            </a:pPr>
            <a:r>
              <a:rPr lang="en-US" sz="1400" dirty="0" smtClean="0"/>
              <a:t>	in the </a:t>
            </a:r>
            <a:r>
              <a:rPr lang="en-US" sz="1400" b="1" dirty="0" smtClean="0"/>
              <a:t>Operation List </a:t>
            </a:r>
            <a:r>
              <a:rPr lang="en-US" sz="1400" dirty="0" smtClean="0"/>
              <a:t>of a Mapping Task</a:t>
            </a:r>
          </a:p>
          <a:p>
            <a:pPr marL="402336" lvl="2" indent="-137160">
              <a:buFont typeface="Arial" pitchFamily="34" charset="0"/>
              <a:buChar char="•"/>
            </a:pPr>
            <a:endParaRPr lang="en-US" sz="1400" dirty="0" smtClean="0"/>
          </a:p>
          <a:p>
            <a:pPr marL="402336" lvl="2" indent="-137160">
              <a:buFont typeface="Arial" pitchFamily="34" charset="0"/>
              <a:buChar char="•"/>
            </a:pPr>
            <a:r>
              <a:rPr lang="en-US" sz="1400" dirty="0" smtClean="0"/>
              <a:t>The Database Lookup Operation is used to </a:t>
            </a:r>
          </a:p>
          <a:p>
            <a:pPr marL="402336" lvl="2" indent="-137160">
              <a:buNone/>
            </a:pPr>
            <a:r>
              <a:rPr lang="en-US" sz="1400" dirty="0" smtClean="0"/>
              <a:t>	recover data from the </a:t>
            </a:r>
            <a:r>
              <a:rPr lang="en-US" sz="1400" dirty="0" err="1" smtClean="0"/>
              <a:t>Nexxus</a:t>
            </a:r>
            <a:r>
              <a:rPr lang="en-US" sz="1400" dirty="0" smtClean="0"/>
              <a:t> MI Database.</a:t>
            </a:r>
          </a:p>
          <a:p>
            <a:pPr marL="402336" lvl="2" indent="-137160">
              <a:buFont typeface="Arial" pitchFamily="34" charset="0"/>
              <a:buChar char="•"/>
            </a:pPr>
            <a:endParaRPr lang="en-US" sz="1400" dirty="0" smtClean="0"/>
          </a:p>
          <a:p>
            <a:pPr marL="402336" lvl="2" indent="-137160">
              <a:buFont typeface="Arial" pitchFamily="34" charset="0"/>
              <a:buChar char="•"/>
            </a:pPr>
            <a:r>
              <a:rPr lang="en-US" sz="1400" i="1" dirty="0" smtClean="0">
                <a:solidFill>
                  <a:schemeClr val="tx1"/>
                </a:solidFill>
                <a:latin typeface="Arial" pitchFamily="34" charset="0"/>
                <a:ea typeface="ＭＳ Ｐゴシック" pitchFamily="34" charset="-128"/>
              </a:rPr>
              <a:t>Example: Recover a </a:t>
            </a:r>
            <a:r>
              <a:rPr lang="en-US" sz="1400" i="1" dirty="0" err="1" smtClean="0">
                <a:solidFill>
                  <a:schemeClr val="tx1"/>
                </a:solidFill>
                <a:latin typeface="Arial" pitchFamily="34" charset="0"/>
                <a:ea typeface="ＭＳ Ｐゴシック" pitchFamily="34" charset="-128"/>
              </a:rPr>
              <a:t>Nexxus</a:t>
            </a:r>
            <a:r>
              <a:rPr lang="en-US" sz="1400" i="1" dirty="0" smtClean="0">
                <a:solidFill>
                  <a:schemeClr val="tx1"/>
                </a:solidFill>
                <a:latin typeface="Arial" pitchFamily="34" charset="0"/>
                <a:ea typeface="ＭＳ Ｐゴシック" pitchFamily="34" charset="-128"/>
              </a:rPr>
              <a:t> MI ID from </a:t>
            </a:r>
          </a:p>
          <a:p>
            <a:pPr marL="402336" lvl="2" indent="-137160">
              <a:buNone/>
            </a:pPr>
            <a:r>
              <a:rPr lang="en-US" sz="1400" i="1" dirty="0" smtClean="0">
                <a:solidFill>
                  <a:schemeClr val="tx1"/>
                </a:solidFill>
                <a:latin typeface="Arial" pitchFamily="34" charset="0"/>
                <a:ea typeface="ＭＳ Ｐゴシック" pitchFamily="34" charset="-128"/>
              </a:rPr>
              <a:t>	the </a:t>
            </a:r>
            <a:r>
              <a:rPr lang="en-US" sz="1400" i="1" dirty="0" err="1" smtClean="0">
                <a:solidFill>
                  <a:schemeClr val="tx1"/>
                </a:solidFill>
                <a:latin typeface="Arial" pitchFamily="34" charset="0"/>
                <a:ea typeface="ＭＳ Ｐゴシック" pitchFamily="34" charset="-128"/>
              </a:rPr>
              <a:t>Client_External_ID</a:t>
            </a:r>
            <a:r>
              <a:rPr lang="en-US" sz="1400" i="1" dirty="0" smtClean="0">
                <a:solidFill>
                  <a:schemeClr val="tx1"/>
                </a:solidFill>
                <a:latin typeface="Arial" pitchFamily="34" charset="0"/>
                <a:ea typeface="ＭＳ Ｐゴシック" pitchFamily="34" charset="-128"/>
              </a:rPr>
              <a:t> (</a:t>
            </a:r>
            <a:r>
              <a:rPr lang="en-US" sz="1400" i="1" dirty="0" err="1" smtClean="0">
                <a:solidFill>
                  <a:schemeClr val="tx1"/>
                </a:solidFill>
                <a:latin typeface="Arial" pitchFamily="34" charset="0"/>
                <a:ea typeface="ＭＳ Ｐゴシック" pitchFamily="34" charset="-128"/>
              </a:rPr>
              <a:t>Region_ID</a:t>
            </a:r>
            <a:r>
              <a:rPr lang="en-US" sz="1400" i="1" dirty="0" smtClean="0">
                <a:solidFill>
                  <a:schemeClr val="tx1"/>
                </a:solidFill>
                <a:latin typeface="Arial" pitchFamily="34" charset="0"/>
                <a:ea typeface="ＭＳ Ｐゴシック" pitchFamily="34" charset="-128"/>
              </a:rPr>
              <a:t>, </a:t>
            </a:r>
            <a:r>
              <a:rPr lang="en-US" sz="1400" i="1" dirty="0" err="1" smtClean="0">
                <a:solidFill>
                  <a:schemeClr val="tx1"/>
                </a:solidFill>
                <a:latin typeface="Arial" pitchFamily="34" charset="0"/>
                <a:ea typeface="ＭＳ Ｐゴシック" pitchFamily="34" charset="-128"/>
              </a:rPr>
              <a:t>Team_ID</a:t>
            </a:r>
            <a:r>
              <a:rPr lang="en-US" sz="1400" i="1" dirty="0" smtClean="0">
                <a:solidFill>
                  <a:schemeClr val="tx1"/>
                </a:solidFill>
                <a:latin typeface="Arial" pitchFamily="34" charset="0"/>
                <a:ea typeface="ＭＳ Ｐゴシック" pitchFamily="34" charset="-128"/>
              </a:rPr>
              <a:t>, etc…)</a:t>
            </a:r>
            <a:endParaRPr lang="en-US" sz="1400" b="1" dirty="0" smtClean="0">
              <a:solidFill>
                <a:srgbClr val="23A3FF"/>
              </a:solidFill>
            </a:endParaRPr>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Database Lookup in a Mapping Task</a:t>
            </a:r>
            <a:endParaRPr lang="en-US" dirty="0"/>
          </a:p>
        </p:txBody>
      </p:sp>
      <p:pic>
        <p:nvPicPr>
          <p:cNvPr id="7" name="Picture 2"/>
          <p:cNvPicPr>
            <a:picLocks noChangeAspect="1" noChangeArrowheads="1"/>
          </p:cNvPicPr>
          <p:nvPr/>
        </p:nvPicPr>
        <p:blipFill>
          <a:blip r:embed="rId2" cstate="print"/>
          <a:srcRect l="691" t="1321"/>
          <a:stretch>
            <a:fillRect/>
          </a:stretch>
        </p:blipFill>
        <p:spPr bwMode="auto">
          <a:xfrm>
            <a:off x="5364088" y="1227551"/>
            <a:ext cx="3454235" cy="4672051"/>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dirty="0" smtClean="0"/>
              <a:t>The </a:t>
            </a:r>
            <a:r>
              <a:rPr lang="en-US" sz="1600" b="1" dirty="0" smtClean="0"/>
              <a:t>Database Lookup </a:t>
            </a:r>
            <a:r>
              <a:rPr lang="en-US" sz="1600" dirty="0" smtClean="0"/>
              <a:t>Setup Window</a:t>
            </a: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buFont typeface="Arial" pitchFamily="34" charset="0"/>
              <a:buChar char="•"/>
            </a:pPr>
            <a:endParaRPr lang="en-US" sz="1600" dirty="0" smtClean="0">
              <a:solidFill>
                <a:srgbClr val="23A3FF"/>
              </a:solidFill>
            </a:endParaRPr>
          </a:p>
          <a:p>
            <a:pPr marL="137160" lvl="1" indent="-137160">
              <a:spcBef>
                <a:spcPts val="0"/>
              </a:spcBef>
              <a:buFont typeface="Arial" pitchFamily="34" charset="0"/>
              <a:buChar char="•"/>
            </a:pPr>
            <a:endParaRPr lang="en-US" sz="1600" dirty="0" smtClean="0">
              <a:solidFill>
                <a:srgbClr val="23A3FF"/>
              </a:solidFill>
            </a:endParaRPr>
          </a:p>
          <a:p>
            <a:pPr marL="137160" lvl="1" indent="-137160">
              <a:buFont typeface="Arial" pitchFamily="34" charset="0"/>
              <a:buChar char="•"/>
            </a:pPr>
            <a:r>
              <a:rPr lang="en-US" sz="1600" dirty="0" smtClean="0">
                <a:solidFill>
                  <a:srgbClr val="23A3FF"/>
                </a:solidFill>
              </a:rPr>
              <a:t>If needed, the OTH-</a:t>
            </a:r>
            <a:r>
              <a:rPr lang="en-US" sz="1600" dirty="0" err="1" smtClean="0">
                <a:solidFill>
                  <a:srgbClr val="23A3FF"/>
                </a:solidFill>
              </a:rPr>
              <a:t>DropDownListValues</a:t>
            </a:r>
            <a:r>
              <a:rPr lang="en-US" sz="1600" dirty="0" smtClean="0">
                <a:solidFill>
                  <a:srgbClr val="23A3FF"/>
                </a:solidFill>
              </a:rPr>
              <a:t> can be used as a reference since it lists all the possible baseline values for code fields stored in the </a:t>
            </a:r>
            <a:r>
              <a:rPr lang="en-US" sz="1600" dirty="0" err="1" smtClean="0">
                <a:solidFill>
                  <a:srgbClr val="23A3FF"/>
                </a:solidFill>
              </a:rPr>
              <a:t>Nexxus</a:t>
            </a:r>
            <a:r>
              <a:rPr lang="en-US" sz="1600" dirty="0" smtClean="0">
                <a:solidFill>
                  <a:srgbClr val="23A3FF"/>
                </a:solidFill>
              </a:rPr>
              <a:t> MI database</a:t>
            </a:r>
            <a:r>
              <a:rPr lang="en-US" sz="1600" dirty="0" smtClean="0"/>
              <a:t>.</a:t>
            </a:r>
            <a:endParaRPr lang="en-US" sz="1600" dirty="0" smtClean="0">
              <a:solidFill>
                <a:srgbClr val="23A3FF"/>
              </a:solidFill>
            </a:endParaRPr>
          </a:p>
          <a:p>
            <a:pPr marL="137160" lvl="1" indent="-137160">
              <a:buFont typeface="Arial" pitchFamily="34" charset="0"/>
              <a:buChar char="•"/>
            </a:pPr>
            <a:endParaRPr lang="en-US" sz="1600" b="1" dirty="0" smtClean="0">
              <a:solidFill>
                <a:srgbClr val="23A3FF"/>
              </a:solidFill>
            </a:endParaRPr>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Database Lookup in a Mapping Task</a:t>
            </a:r>
            <a:endParaRPr lang="en-US" dirty="0"/>
          </a:p>
        </p:txBody>
      </p:sp>
      <p:pic>
        <p:nvPicPr>
          <p:cNvPr id="6" name="Picture 2"/>
          <p:cNvPicPr>
            <a:picLocks noChangeAspect="1" noChangeArrowheads="1"/>
          </p:cNvPicPr>
          <p:nvPr/>
        </p:nvPicPr>
        <p:blipFill>
          <a:blip r:embed="rId2" cstate="print"/>
          <a:srcRect/>
          <a:stretch>
            <a:fillRect/>
          </a:stretch>
        </p:blipFill>
        <p:spPr bwMode="auto">
          <a:xfrm>
            <a:off x="1733550" y="2095331"/>
            <a:ext cx="5276850" cy="3481351"/>
          </a:xfrm>
          <a:prstGeom prst="rect">
            <a:avLst/>
          </a:prstGeom>
          <a:ln>
            <a:noFill/>
          </a:ln>
          <a:effectLst>
            <a:outerShdw blurRad="292100" dist="139700" dir="2700000" algn="tl" rotWithShape="0">
              <a:srgbClr val="333333">
                <a:alpha val="65000"/>
              </a:srgbClr>
            </a:outerShdw>
          </a:effectLst>
        </p:spPr>
      </p:pic>
      <p:sp>
        <p:nvSpPr>
          <p:cNvPr id="8" name="Rectangle à coins arrondis 5"/>
          <p:cNvSpPr>
            <a:spLocks noChangeArrowheads="1"/>
          </p:cNvSpPr>
          <p:nvPr/>
        </p:nvSpPr>
        <p:spPr bwMode="auto">
          <a:xfrm>
            <a:off x="4499992" y="1145312"/>
            <a:ext cx="2796380" cy="578882"/>
          </a:xfrm>
          <a:prstGeom prst="wedgeRoundRectCallout">
            <a:avLst>
              <a:gd name="adj1" fmla="val -29667"/>
              <a:gd name="adj2" fmla="val 14352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Database  selected in the Global Resources</a:t>
            </a:r>
            <a:endParaRPr lang="en-US" sz="1400" dirty="0">
              <a:cs typeface="Arial" charset="0"/>
              <a:sym typeface="Arial" charset="0"/>
            </a:endParaRPr>
          </a:p>
        </p:txBody>
      </p:sp>
      <p:sp>
        <p:nvSpPr>
          <p:cNvPr id="9" name="Rectangle à coins arrondis 6"/>
          <p:cNvSpPr>
            <a:spLocks noChangeArrowheads="1"/>
          </p:cNvSpPr>
          <p:nvPr/>
        </p:nvSpPr>
        <p:spPr bwMode="auto">
          <a:xfrm>
            <a:off x="6216650" y="2772558"/>
            <a:ext cx="2747838" cy="817245"/>
          </a:xfrm>
          <a:prstGeom prst="wedgeRoundRectCallout">
            <a:avLst>
              <a:gd name="adj1" fmla="val -63621"/>
              <a:gd name="adj2" fmla="val -4149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Incoming field , shown in the query as a ‘?’</a:t>
            </a:r>
            <a:r>
              <a:rPr lang="en-US" sz="1400" dirty="0">
                <a:cs typeface="Arial" charset="0"/>
                <a:sym typeface="Arial" charset="0"/>
              </a:rPr>
              <a:t> </a:t>
            </a:r>
            <a:r>
              <a:rPr lang="en-US" sz="1400" dirty="0" smtClean="0">
                <a:cs typeface="Arial" charset="0"/>
                <a:sym typeface="Arial" charset="0"/>
              </a:rPr>
              <a:t/>
            </a:r>
            <a:br>
              <a:rPr lang="en-US" sz="1400" dirty="0" smtClean="0">
                <a:cs typeface="Arial" charset="0"/>
                <a:sym typeface="Arial" charset="0"/>
              </a:rPr>
            </a:br>
            <a:r>
              <a:rPr lang="en-US" sz="1400" dirty="0" smtClean="0">
                <a:cs typeface="Arial" charset="0"/>
                <a:sym typeface="Arial" charset="0"/>
              </a:rPr>
              <a:t>(Can be many)</a:t>
            </a:r>
          </a:p>
        </p:txBody>
      </p:sp>
      <p:sp>
        <p:nvSpPr>
          <p:cNvPr id="10" name="Rectangle à coins arrondis 7"/>
          <p:cNvSpPr>
            <a:spLocks noChangeArrowheads="1"/>
          </p:cNvSpPr>
          <p:nvPr/>
        </p:nvSpPr>
        <p:spPr bwMode="auto">
          <a:xfrm>
            <a:off x="2590800" y="4206189"/>
            <a:ext cx="3133328" cy="578882"/>
          </a:xfrm>
          <a:prstGeom prst="wedgeRoundRectCallout">
            <a:avLst>
              <a:gd name="adj1" fmla="val -65525"/>
              <a:gd name="adj2" fmla="val -8272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Check box when SQL query is the same as Oracle query</a:t>
            </a:r>
          </a:p>
        </p:txBody>
      </p:sp>
      <p:sp>
        <p:nvSpPr>
          <p:cNvPr id="11" name="Rectangle à coins arrondis 8"/>
          <p:cNvSpPr>
            <a:spLocks noChangeArrowheads="1"/>
          </p:cNvSpPr>
          <p:nvPr/>
        </p:nvSpPr>
        <p:spPr bwMode="auto">
          <a:xfrm>
            <a:off x="251520" y="1937400"/>
            <a:ext cx="2112962" cy="578882"/>
          </a:xfrm>
          <a:prstGeom prst="wedgeRoundRectCallout">
            <a:avLst>
              <a:gd name="adj1" fmla="val 36246"/>
              <a:gd name="adj2" fmla="val 85680"/>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Cache Options </a:t>
            </a:r>
            <a:br>
              <a:rPr lang="en-US" sz="1400" dirty="0" smtClean="0">
                <a:cs typeface="Arial" charset="0"/>
                <a:sym typeface="Arial" charset="0"/>
              </a:rPr>
            </a:br>
            <a:r>
              <a:rPr lang="en-US" sz="1400" dirty="0" smtClean="0">
                <a:cs typeface="Arial" charset="0"/>
                <a:sym typeface="Arial" charset="0"/>
              </a:rPr>
              <a:t>(see next slide)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862529"/>
            <a:ext cx="8279999" cy="4478921"/>
          </a:xfrm>
        </p:spPr>
        <p:txBody>
          <a:bodyPr/>
          <a:lstStyle/>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r>
              <a:rPr lang="en-US" sz="1600" b="1" dirty="0" smtClean="0"/>
              <a:t>None: </a:t>
            </a:r>
            <a:r>
              <a:rPr lang="en-US" sz="1600" dirty="0" smtClean="0"/>
              <a:t>Nothing is kept in the Cache</a:t>
            </a:r>
            <a:br>
              <a:rPr lang="en-US" sz="1600" dirty="0" smtClean="0"/>
            </a:br>
            <a:r>
              <a:rPr lang="en-US" sz="1600" i="1" dirty="0" smtClean="0"/>
              <a:t>Example : the query will search in DB the </a:t>
            </a:r>
            <a:r>
              <a:rPr lang="en-US" sz="1600" i="1" dirty="0" err="1" smtClean="0"/>
              <a:t>Alignment_ID</a:t>
            </a:r>
            <a:r>
              <a:rPr lang="en-US" sz="1600" i="1" dirty="0" smtClean="0"/>
              <a:t> rows per rows</a:t>
            </a:r>
          </a:p>
          <a:p>
            <a:pPr marL="137160" lvl="1" indent="-137160">
              <a:buFont typeface="Arial"/>
              <a:buChar char="•"/>
            </a:pPr>
            <a:r>
              <a:rPr lang="en-US" sz="1600" b="1" dirty="0" smtClean="0"/>
              <a:t>Reactive: </a:t>
            </a:r>
            <a:r>
              <a:rPr lang="en-US" sz="1600" dirty="0" smtClean="0"/>
              <a:t>Data is kept in Cache as query proceeds.</a:t>
            </a:r>
            <a:br>
              <a:rPr lang="en-US" sz="1600" dirty="0" smtClean="0"/>
            </a:br>
            <a:r>
              <a:rPr lang="en-US" sz="1600" i="1" dirty="0" smtClean="0"/>
              <a:t>Example : the query keeps in cache (</a:t>
            </a:r>
            <a:r>
              <a:rPr lang="en-US" sz="1600" i="1" dirty="0" err="1" smtClean="0"/>
              <a:t>Alignment_ID</a:t>
            </a:r>
            <a:r>
              <a:rPr lang="en-US" sz="1600" i="1" dirty="0" smtClean="0"/>
              <a:t> , </a:t>
            </a:r>
            <a:r>
              <a:rPr lang="en-US" sz="1600" i="1" dirty="0" err="1" smtClean="0"/>
              <a:t>External_ID</a:t>
            </a:r>
            <a:r>
              <a:rPr lang="en-US" sz="1600" i="1" dirty="0" smtClean="0"/>
              <a:t>) association each time a new one is identified. Data can then  be reused for future rows. If no accurate association is found, the query searches in DB and keeps the result in cache again.</a:t>
            </a:r>
          </a:p>
          <a:p>
            <a:pPr marL="137160" lvl="1" indent="-137160">
              <a:buFont typeface="Arial"/>
              <a:buChar char="•"/>
            </a:pPr>
            <a:r>
              <a:rPr lang="en-US" sz="1600" b="1" dirty="0" smtClean="0"/>
              <a:t>Proactive: </a:t>
            </a:r>
            <a:r>
              <a:rPr lang="en-US" sz="1600" dirty="0" smtClean="0"/>
              <a:t>All the table is analyzed before starting, all data is kept in cache.</a:t>
            </a:r>
            <a:br>
              <a:rPr lang="en-US" sz="1600" dirty="0" smtClean="0"/>
            </a:br>
            <a:r>
              <a:rPr lang="en-US" sz="1600" i="1" dirty="0" smtClean="0"/>
              <a:t>Example: All (</a:t>
            </a:r>
            <a:r>
              <a:rPr lang="en-US" sz="1600" i="1" dirty="0" err="1" smtClean="0"/>
              <a:t>Alignment_ID</a:t>
            </a:r>
            <a:r>
              <a:rPr lang="en-US" sz="1600" i="1" dirty="0" smtClean="0"/>
              <a:t> , </a:t>
            </a:r>
            <a:r>
              <a:rPr lang="en-US" sz="1600" i="1" dirty="0" err="1" smtClean="0"/>
              <a:t>External_ID</a:t>
            </a:r>
            <a:r>
              <a:rPr lang="en-US" sz="1600" i="1" dirty="0" smtClean="0"/>
              <a:t>) association are kept in cache.</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Database Lookup in a Mapping Task</a:t>
            </a:r>
            <a:endParaRPr lang="en-GB" dirty="0"/>
          </a:p>
        </p:txBody>
      </p:sp>
      <p:sp>
        <p:nvSpPr>
          <p:cNvPr id="5" name="Text Placeholder 4"/>
          <p:cNvSpPr>
            <a:spLocks noGrp="1"/>
          </p:cNvSpPr>
          <p:nvPr>
            <p:ph type="body" sz="quarter" idx="11"/>
          </p:nvPr>
        </p:nvSpPr>
        <p:spPr>
          <a:xfrm>
            <a:off x="485714" y="1088229"/>
            <a:ext cx="8280000" cy="1156150"/>
          </a:xfrm>
        </p:spPr>
        <p:txBody>
          <a:bodyPr/>
          <a:lstStyle/>
          <a:p>
            <a:r>
              <a:rPr lang="en-US" dirty="0" smtClean="0"/>
              <a:t>The accurate Cache Option must be chosen to enhance the query performance</a:t>
            </a:r>
          </a:p>
          <a:p>
            <a:endParaRPr lang="en-GB" dirty="0"/>
          </a:p>
        </p:txBody>
      </p:sp>
      <p:pic>
        <p:nvPicPr>
          <p:cNvPr id="6" name="Picture 2"/>
          <p:cNvPicPr>
            <a:picLocks noChangeAspect="1" noChangeArrowheads="1"/>
          </p:cNvPicPr>
          <p:nvPr/>
        </p:nvPicPr>
        <p:blipFill>
          <a:blip r:embed="rId2" cstate="print"/>
          <a:srcRect t="10610" b="74419"/>
          <a:stretch>
            <a:fillRect/>
          </a:stretch>
        </p:blipFill>
        <p:spPr bwMode="auto">
          <a:xfrm>
            <a:off x="762000" y="2172348"/>
            <a:ext cx="7620000" cy="752596"/>
          </a:xfrm>
          <a:prstGeom prst="rect">
            <a:avLst/>
          </a:prstGeom>
          <a:ln>
            <a:noFill/>
          </a:ln>
          <a:effectLst>
            <a:outerShdw blurRad="292100" dist="139700" dir="2700000" algn="tl" rotWithShape="0">
              <a:srgbClr val="333333">
                <a:alpha val="65000"/>
              </a:srgbClr>
            </a:outerShdw>
          </a:effectLst>
        </p:spPr>
      </p:pic>
      <p:sp>
        <p:nvSpPr>
          <p:cNvPr id="7" name="Rectangle 6"/>
          <p:cNvSpPr/>
          <p:nvPr/>
        </p:nvSpPr>
        <p:spPr>
          <a:xfrm>
            <a:off x="1219200" y="2477148"/>
            <a:ext cx="3276600" cy="447796"/>
          </a:xfrm>
          <a:prstGeom prst="rect">
            <a:avLst/>
          </a:prstGeom>
          <a:noFill/>
          <a:ln w="28575">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862529"/>
            <a:ext cx="8279999" cy="4478921"/>
          </a:xfrm>
        </p:spPr>
        <p:txBody>
          <a:bodyPr/>
          <a:lstStyle/>
          <a:p>
            <a:pPr marL="137160" lvl="1" indent="-137160">
              <a:buFont typeface="Arial"/>
              <a:buChar char="•"/>
            </a:pPr>
            <a:r>
              <a:rPr lang="en-US" sz="1600" b="1" dirty="0" smtClean="0"/>
              <a:t>None &amp; Reactive: </a:t>
            </a:r>
            <a:r>
              <a:rPr lang="en-US" sz="1600" dirty="0" smtClean="0"/>
              <a:t/>
            </a:r>
            <a:br>
              <a:rPr lang="en-US" sz="1600" dirty="0" smtClean="0"/>
            </a:br>
            <a:r>
              <a:rPr lang="en-US" sz="1600" i="1" dirty="0" smtClean="0"/>
              <a:t> Select </a:t>
            </a:r>
            <a:r>
              <a:rPr lang="en-US" sz="1600" i="1" dirty="0" err="1" smtClean="0"/>
              <a:t>alignment_id</a:t>
            </a:r>
            <a:r>
              <a:rPr lang="en-US" sz="1600" i="1" dirty="0" smtClean="0"/>
              <a:t> from alignment where </a:t>
            </a:r>
            <a:r>
              <a:rPr lang="en-US" sz="1600" i="1" dirty="0" err="1" smtClean="0"/>
              <a:t>External_id</a:t>
            </a:r>
            <a:r>
              <a:rPr lang="en-US" sz="1600" i="1" dirty="0" smtClean="0"/>
              <a:t> = ?</a:t>
            </a:r>
          </a:p>
          <a:p>
            <a:pPr marL="137160" lvl="1" indent="-137160">
              <a:buFont typeface="Arial"/>
              <a:buChar char="•"/>
            </a:pPr>
            <a:r>
              <a:rPr lang="en-US" sz="1600" b="1" dirty="0" smtClean="0"/>
              <a:t>Proactive: </a:t>
            </a:r>
          </a:p>
          <a:p>
            <a:pPr marL="137160" lvl="1" indent="-137160">
              <a:buNone/>
            </a:pPr>
            <a:r>
              <a:rPr lang="en-US" sz="1600" i="1" dirty="0" smtClean="0"/>
              <a:t>	Select </a:t>
            </a:r>
            <a:r>
              <a:rPr lang="en-US" sz="1600" i="1" dirty="0" err="1" smtClean="0"/>
              <a:t>alignment_id</a:t>
            </a:r>
            <a:r>
              <a:rPr lang="en-US" sz="1600" i="1" dirty="0" smtClean="0"/>
              <a:t>, </a:t>
            </a:r>
            <a:r>
              <a:rPr lang="en-US" sz="1600" i="1" dirty="0" err="1" smtClean="0"/>
              <a:t>external_id</a:t>
            </a:r>
            <a:r>
              <a:rPr lang="en-US" sz="1600" i="1" dirty="0" smtClean="0"/>
              <a:t> from alignment</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Database Lookup in a Mapping Task</a:t>
            </a:r>
            <a:endParaRPr lang="en-GB" dirty="0"/>
          </a:p>
        </p:txBody>
      </p:sp>
      <p:sp>
        <p:nvSpPr>
          <p:cNvPr id="5" name="Text Placeholder 4"/>
          <p:cNvSpPr>
            <a:spLocks noGrp="1"/>
          </p:cNvSpPr>
          <p:nvPr>
            <p:ph type="body" sz="quarter" idx="11"/>
          </p:nvPr>
        </p:nvSpPr>
        <p:spPr>
          <a:xfrm>
            <a:off x="485714" y="1088229"/>
            <a:ext cx="8280000" cy="843821"/>
          </a:xfrm>
        </p:spPr>
        <p:txBody>
          <a:bodyPr/>
          <a:lstStyle/>
          <a:p>
            <a:r>
              <a:rPr lang="en-US" dirty="0" smtClean="0"/>
              <a:t>The syntax of the query is different</a:t>
            </a:r>
          </a:p>
          <a:p>
            <a:endParaRPr lang="en-GB" dirty="0"/>
          </a:p>
        </p:txBody>
      </p:sp>
      <p:pic>
        <p:nvPicPr>
          <p:cNvPr id="8" name="Picture 2"/>
          <p:cNvPicPr>
            <a:picLocks noChangeAspect="1" noChangeArrowheads="1"/>
          </p:cNvPicPr>
          <p:nvPr/>
        </p:nvPicPr>
        <p:blipFill>
          <a:blip r:embed="rId2" cstate="print"/>
          <a:srcRect/>
          <a:stretch>
            <a:fillRect/>
          </a:stretch>
        </p:blipFill>
        <p:spPr bwMode="auto">
          <a:xfrm>
            <a:off x="717376" y="3450297"/>
            <a:ext cx="7239000" cy="263842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Nested Job and Data Control</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pPr marL="137160" lvl="1" indent="-137160">
              <a:buFont typeface="Arial"/>
              <a:buChar char="•"/>
            </a:pPr>
            <a:r>
              <a:rPr lang="en-US" sz="1600" b="1" dirty="0" smtClean="0"/>
              <a:t>DID jobs contains interesting examples of Data Control</a:t>
            </a:r>
          </a:p>
          <a:p>
            <a:pPr marL="137160" lvl="1" indent="-137160">
              <a:buFont typeface="Arial"/>
              <a:buChar char="•"/>
            </a:pPr>
            <a:endParaRPr lang="en-US" sz="1600" b="1" dirty="0" smtClean="0"/>
          </a:p>
          <a:p>
            <a:pPr marL="137160" lvl="1" indent="-137160">
              <a:buFont typeface="Arial"/>
              <a:buChar char="•"/>
            </a:pPr>
            <a:r>
              <a:rPr lang="en-US" sz="1600" b="1" dirty="0" smtClean="0"/>
              <a:t>Stored procedures of the MI Database can be used in Mapping Tasks to insert code lines within a </a:t>
            </a:r>
            <a:r>
              <a:rPr lang="en-US" sz="1600" b="1" dirty="0" err="1" smtClean="0"/>
              <a:t>NexxusETL</a:t>
            </a:r>
            <a:r>
              <a:rPr lang="en-US" sz="1600" b="1" dirty="0" smtClean="0"/>
              <a:t> job</a:t>
            </a:r>
          </a:p>
          <a:p>
            <a:pPr marL="137160" lvl="1" indent="-137160">
              <a:buFont typeface="Arial"/>
              <a:buChar char="•"/>
            </a:pPr>
            <a:endParaRPr lang="en-US" sz="1600" b="1" dirty="0" smtClean="0"/>
          </a:p>
          <a:p>
            <a:pPr marL="402336" lvl="2" indent="-137160"/>
            <a:r>
              <a:rPr lang="en-US" sz="1400" dirty="0" smtClean="0"/>
              <a:t>Check for example the CALL jobs, used to load Events.</a:t>
            </a:r>
          </a:p>
          <a:p>
            <a:pPr marL="402336" lvl="2" indent="-137160"/>
            <a:r>
              <a:rPr lang="en-US" sz="1400" dirty="0" smtClean="0"/>
              <a:t>The END_DATE_TIME must be greater than the START_DATE_TIME.</a:t>
            </a:r>
          </a:p>
          <a:p>
            <a:pPr marL="402336" lvl="2" indent="-137160"/>
            <a:r>
              <a:rPr lang="en-US" sz="1400" dirty="0" smtClean="0"/>
              <a:t>A control is included in the Map Designer task</a:t>
            </a:r>
            <a:endParaRPr lang="en-US" sz="1600" i="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9" name="Picture 2"/>
          <p:cNvPicPr>
            <a:picLocks noChangeAspect="1" noChangeArrowheads="1"/>
          </p:cNvPicPr>
          <p:nvPr/>
        </p:nvPicPr>
        <p:blipFill>
          <a:blip r:embed="rId2" cstate="print"/>
          <a:srcRect l="2092" t="62102" r="4141" b="14613"/>
          <a:stretch>
            <a:fillRect/>
          </a:stretch>
        </p:blipFill>
        <p:spPr bwMode="auto">
          <a:xfrm>
            <a:off x="998621" y="4465804"/>
            <a:ext cx="6813739" cy="1224136"/>
          </a:xfrm>
          <a:prstGeom prst="rect">
            <a:avLst/>
          </a:prstGeom>
          <a:ln>
            <a:noFill/>
          </a:ln>
          <a:effectLst>
            <a:outerShdw blurRad="292100" dist="139700" dir="2700000" algn="tl" rotWithShape="0">
              <a:srgbClr val="333333">
                <a:alpha val="65000"/>
              </a:srgbClr>
            </a:outerShdw>
          </a:effectLst>
        </p:spPr>
      </p:pic>
      <p:sp>
        <p:nvSpPr>
          <p:cNvPr id="10" name="Rectangle à coins arrondis 7"/>
          <p:cNvSpPr>
            <a:spLocks noChangeArrowheads="1"/>
          </p:cNvSpPr>
          <p:nvPr/>
        </p:nvSpPr>
        <p:spPr bwMode="auto">
          <a:xfrm>
            <a:off x="3347864" y="5736374"/>
            <a:ext cx="3096344" cy="340519"/>
          </a:xfrm>
          <a:prstGeom prst="wedgeRoundRectCallout">
            <a:avLst>
              <a:gd name="adj1" fmla="val -32996"/>
              <a:gd name="adj2" fmla="val -96680"/>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A stored procedure is used</a:t>
            </a:r>
            <a:endParaRPr lang="en-US" sz="1400"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pPr marL="137160" lvl="1" indent="-137160">
              <a:buFont typeface="Arial"/>
              <a:buChar char="•"/>
            </a:pPr>
            <a:r>
              <a:rPr lang="en-US" sz="1600" dirty="0" smtClean="0"/>
              <a:t>The stored procedure as defined in the job</a:t>
            </a:r>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r>
              <a:rPr lang="en-US" sz="1600" dirty="0" smtClean="0"/>
              <a:t>Error message can be customized</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7" name="Picture 2"/>
          <p:cNvPicPr>
            <a:picLocks noChangeAspect="1" noChangeArrowheads="1"/>
          </p:cNvPicPr>
          <p:nvPr/>
        </p:nvPicPr>
        <p:blipFill>
          <a:blip r:embed="rId2" cstate="print"/>
          <a:srcRect/>
          <a:stretch>
            <a:fillRect/>
          </a:stretch>
        </p:blipFill>
        <p:spPr bwMode="auto">
          <a:xfrm>
            <a:off x="1066800" y="1674520"/>
            <a:ext cx="4076700" cy="1343025"/>
          </a:xfrm>
          <a:prstGeom prst="rect">
            <a:avLst/>
          </a:prstGeom>
          <a:ln>
            <a:noFill/>
          </a:ln>
          <a:effectLst>
            <a:outerShdw blurRad="292100" dist="139700" dir="2700000" algn="tl" rotWithShape="0">
              <a:srgbClr val="333333">
                <a:alpha val="65000"/>
              </a:srgbClr>
            </a:outerShdw>
          </a:effectLst>
        </p:spPr>
      </p:pic>
      <p:sp>
        <p:nvSpPr>
          <p:cNvPr id="8" name="Rectangle à coins arrondis 8"/>
          <p:cNvSpPr>
            <a:spLocks noChangeArrowheads="1"/>
          </p:cNvSpPr>
          <p:nvPr/>
        </p:nvSpPr>
        <p:spPr bwMode="auto">
          <a:xfrm>
            <a:off x="4499992" y="2759154"/>
            <a:ext cx="3456384" cy="340519"/>
          </a:xfrm>
          <a:prstGeom prst="wedgeRoundRectCallout">
            <a:avLst>
              <a:gd name="adj1" fmla="val -51745"/>
              <a:gd name="adj2" fmla="val -141748"/>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Name of the stored procedure.</a:t>
            </a:r>
            <a:endParaRPr lang="en-US" sz="1400" dirty="0">
              <a:cs typeface="Arial" charset="0"/>
              <a:sym typeface="Arial" charset="0"/>
            </a:endParaRPr>
          </a:p>
        </p:txBody>
      </p:sp>
      <p:pic>
        <p:nvPicPr>
          <p:cNvPr id="11" name="Picture 3"/>
          <p:cNvPicPr>
            <a:picLocks noChangeAspect="1" noChangeArrowheads="1"/>
          </p:cNvPicPr>
          <p:nvPr/>
        </p:nvPicPr>
        <p:blipFill>
          <a:blip r:embed="rId3" cstate="print"/>
          <a:srcRect b="35294"/>
          <a:stretch>
            <a:fillRect/>
          </a:stretch>
        </p:blipFill>
        <p:spPr bwMode="auto">
          <a:xfrm>
            <a:off x="1219200" y="4272880"/>
            <a:ext cx="3419475" cy="1676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pPr marL="137160" lvl="1" indent="-137160">
              <a:buFont typeface="Arial"/>
              <a:buChar char="•"/>
            </a:pPr>
            <a:r>
              <a:rPr lang="en-US" sz="1600" dirty="0" smtClean="0"/>
              <a:t>The stored procedure as seen in the MI Db</a:t>
            </a:r>
          </a:p>
          <a:p>
            <a:pPr marL="137160" lvl="1" indent="-137160">
              <a:buFont typeface="Arial"/>
              <a:buChar char="•"/>
            </a:pPr>
            <a:endParaRPr lang="en-US" sz="1600"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r>
              <a:rPr lang="en-US" sz="1600" b="1" dirty="0" smtClean="0"/>
              <a:t>This procedure can be reused in any interfaces with a Start date and a End Date</a:t>
            </a:r>
          </a:p>
          <a:p>
            <a:pPr marL="137160" lvl="1" indent="-137160">
              <a:buFont typeface="Arial"/>
              <a:buChar char="•"/>
            </a:pPr>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10" name="Picture 2"/>
          <p:cNvPicPr>
            <a:picLocks noChangeAspect="1" noChangeArrowheads="1"/>
          </p:cNvPicPr>
          <p:nvPr/>
        </p:nvPicPr>
        <p:blipFill>
          <a:blip r:embed="rId2" cstate="print"/>
          <a:srcRect/>
          <a:stretch>
            <a:fillRect/>
          </a:stretch>
        </p:blipFill>
        <p:spPr bwMode="auto">
          <a:xfrm>
            <a:off x="359532" y="1772816"/>
            <a:ext cx="8424936" cy="313313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2" name="Rectangle 31"/>
          <p:cNvSpPr/>
          <p:nvPr/>
        </p:nvSpPr>
        <p:spPr>
          <a:xfrm>
            <a:off x="5564932" y="2426171"/>
            <a:ext cx="2140793" cy="1774353"/>
          </a:xfrm>
          <a:prstGeom prst="rect">
            <a:avLst/>
          </a:prstGeom>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4" name="Content Placeholder 3"/>
          <p:cNvSpPr>
            <a:spLocks noGrp="1"/>
          </p:cNvSpPr>
          <p:nvPr>
            <p:ph idx="1"/>
          </p:nvPr>
        </p:nvSpPr>
        <p:spPr>
          <a:xfrm>
            <a:off x="495443" y="1132914"/>
            <a:ext cx="8279999" cy="5185336"/>
          </a:xfrm>
        </p:spPr>
        <p:txBody>
          <a:bodyPr/>
          <a:lstStyle/>
          <a:p>
            <a:pPr marL="137160" lvl="1" indent="-137160">
              <a:buFont typeface="Arial"/>
              <a:buChar char="•"/>
            </a:pPr>
            <a:r>
              <a:rPr lang="en-US" sz="1600" dirty="0" smtClean="0"/>
              <a:t>To create Specific Jobs, a specific project must be created on the Tenant Dedicated Structure</a:t>
            </a:r>
          </a:p>
          <a:p>
            <a:pPr marL="402336" lvl="2" indent="-137160"/>
            <a:r>
              <a:rPr lang="en-US" sz="1400" dirty="0" smtClean="0"/>
              <a:t>In the Project Explorer, Right click on the </a:t>
            </a:r>
            <a:r>
              <a:rPr lang="en-US" sz="1400" b="1" dirty="0" smtClean="0"/>
              <a:t>Tenant Dedicated Structure </a:t>
            </a:r>
            <a:r>
              <a:rPr lang="en-US" sz="1400" dirty="0" smtClean="0"/>
              <a:t>and choose </a:t>
            </a:r>
            <a:r>
              <a:rPr lang="en-US" sz="1400" b="1" dirty="0" smtClean="0"/>
              <a:t>New Project</a:t>
            </a:r>
          </a:p>
          <a:p>
            <a:pPr marL="402336" lvl="2" indent="-137160"/>
            <a:endParaRPr lang="en-US" sz="1400" dirty="0" smtClean="0"/>
          </a:p>
          <a:p>
            <a:pPr marL="402336" lvl="2" indent="-137160"/>
            <a:endParaRPr lang="en-US" sz="1400" dirty="0" smtClean="0"/>
          </a:p>
          <a:p>
            <a:pPr marL="402336" lvl="2" indent="-137160"/>
            <a:endParaRPr lang="en-US" sz="1400" dirty="0" smtClean="0"/>
          </a:p>
          <a:p>
            <a:pPr marL="137160" lvl="1" indent="-137160">
              <a:buFont typeface="Arial"/>
              <a:buChar char="•"/>
            </a:pPr>
            <a:endParaRPr lang="en-US" sz="1600" dirty="0" smtClean="0"/>
          </a:p>
          <a:p>
            <a:pPr marL="137160" lvl="1" indent="-137160">
              <a:buFont typeface="Arial"/>
              <a:buChar char="•"/>
            </a:pPr>
            <a:r>
              <a:rPr lang="en-US" sz="1600" dirty="0" smtClean="0"/>
              <a:t>A </a:t>
            </a:r>
            <a:r>
              <a:rPr lang="en-US" sz="1600" dirty="0" err="1" smtClean="0"/>
              <a:t>NexxusETL</a:t>
            </a:r>
            <a:r>
              <a:rPr lang="en-US" sz="1600" dirty="0" smtClean="0"/>
              <a:t> project contains 4 subdirectories:</a:t>
            </a:r>
          </a:p>
          <a:p>
            <a:pPr marL="402336" lvl="2" indent="-137160"/>
            <a:r>
              <a:rPr lang="en-US" sz="1400" b="1" dirty="0" smtClean="0"/>
              <a:t>Jobs: </a:t>
            </a:r>
            <a:r>
              <a:rPr lang="en-US" sz="1400" dirty="0" smtClean="0"/>
              <a:t>contains the specific jobs created for this project</a:t>
            </a:r>
          </a:p>
          <a:p>
            <a:pPr marL="402336" lvl="2" indent="-137160"/>
            <a:r>
              <a:rPr lang="en-US" sz="1400" b="1" dirty="0" smtClean="0"/>
              <a:t>Global Variables: </a:t>
            </a:r>
            <a:r>
              <a:rPr lang="en-US" sz="1400" dirty="0" smtClean="0"/>
              <a:t>contains variables available for all tasks of the project </a:t>
            </a:r>
            <a:br>
              <a:rPr lang="en-US" sz="1400" dirty="0" smtClean="0"/>
            </a:br>
            <a:r>
              <a:rPr lang="en-US" sz="1400" dirty="0" smtClean="0"/>
              <a:t>(such as: </a:t>
            </a:r>
            <a:r>
              <a:rPr lang="en-US" sz="1400" dirty="0" err="1" smtClean="0"/>
              <a:t>ExportRootPath</a:t>
            </a:r>
            <a:r>
              <a:rPr lang="en-US" sz="1400" dirty="0" smtClean="0"/>
              <a:t> and </a:t>
            </a:r>
            <a:r>
              <a:rPr lang="en-US" sz="1400" dirty="0" err="1" smtClean="0"/>
              <a:t>ExportFilePath</a:t>
            </a:r>
            <a:r>
              <a:rPr lang="en-US" sz="1400" dirty="0" smtClean="0"/>
              <a:t> for the source directory)</a:t>
            </a:r>
          </a:p>
          <a:p>
            <a:pPr marL="402336" lvl="2" indent="-137160"/>
            <a:r>
              <a:rPr lang="en-US" sz="1400" b="1" dirty="0" smtClean="0"/>
              <a:t>Users: </a:t>
            </a:r>
            <a:r>
              <a:rPr lang="en-US" sz="1400" dirty="0" smtClean="0"/>
              <a:t>contains the </a:t>
            </a:r>
            <a:r>
              <a:rPr lang="en-US" sz="1400" dirty="0" err="1" smtClean="0"/>
              <a:t>NexxusETL</a:t>
            </a:r>
            <a:r>
              <a:rPr lang="en-US" sz="1400" dirty="0" smtClean="0"/>
              <a:t> Users specifically created for this project</a:t>
            </a:r>
          </a:p>
          <a:p>
            <a:pPr marL="402336" lvl="2" indent="-137160"/>
            <a:r>
              <a:rPr lang="en-US" sz="1400" b="1" dirty="0" smtClean="0"/>
              <a:t>Global Resources: </a:t>
            </a:r>
            <a:r>
              <a:rPr lang="en-US" sz="1400" dirty="0" smtClean="0"/>
              <a:t>contains common resources for all tasks of the project </a:t>
            </a:r>
            <a:br>
              <a:rPr lang="en-US" sz="1400" dirty="0" smtClean="0"/>
            </a:br>
            <a:r>
              <a:rPr lang="en-US" sz="1400" dirty="0" smtClean="0"/>
              <a:t>(MI Database connection, </a:t>
            </a:r>
            <a:r>
              <a:rPr lang="en-US" sz="1400" dirty="0" err="1" smtClean="0"/>
              <a:t>MoveIt</a:t>
            </a:r>
            <a:r>
              <a:rPr lang="en-US" sz="1400" dirty="0" smtClean="0"/>
              <a:t> directory)</a:t>
            </a:r>
            <a:endParaRPr lang="en-US" sz="1600" dirty="0" smtClean="0"/>
          </a:p>
          <a:p>
            <a:endParaRPr lang="en-US" dirty="0"/>
          </a:p>
        </p:txBody>
      </p:sp>
      <p:sp>
        <p:nvSpPr>
          <p:cNvPr id="8" name="Footer Placeholder 7"/>
          <p:cNvSpPr>
            <a:spLocks noGrp="1"/>
          </p:cNvSpPr>
          <p:nvPr>
            <p:ph type="ftr" sz="quarter" idx="12"/>
          </p:nvPr>
        </p:nvSpPr>
        <p:spPr/>
        <p:txBody>
          <a:bodyPr/>
          <a:lstStyle/>
          <a:p>
            <a:pPr fontAlgn="auto">
              <a:spcBef>
                <a:spcPts val="0"/>
              </a:spcBef>
              <a:spcAft>
                <a:spcPts val="0"/>
              </a:spcAft>
            </a:pPr>
            <a:r>
              <a:rPr lang="en-GB" smtClean="0"/>
              <a:t>IMS Health Confidential</a:t>
            </a:r>
            <a:endParaRPr lang="en-GB"/>
          </a:p>
        </p:txBody>
      </p:sp>
      <p:sp>
        <p:nvSpPr>
          <p:cNvPr id="2" name="Title 1"/>
          <p:cNvSpPr>
            <a:spLocks noGrp="1"/>
          </p:cNvSpPr>
          <p:nvPr>
            <p:ph type="title"/>
          </p:nvPr>
        </p:nvSpPr>
        <p:spPr/>
        <p:txBody>
          <a:bodyPr/>
          <a:lstStyle/>
          <a:p>
            <a:r>
              <a:rPr lang="en-US" dirty="0" smtClean="0"/>
              <a:t>Getting started with </a:t>
            </a:r>
            <a:r>
              <a:rPr lang="en-US" sz="3200" dirty="0" err="1" smtClean="0"/>
              <a:t>NexxusETL</a:t>
            </a:r>
            <a:endParaRPr lang="en-US" dirty="0"/>
          </a:p>
        </p:txBody>
      </p:sp>
      <p:pic>
        <p:nvPicPr>
          <p:cNvPr id="9" name="Picture 2"/>
          <p:cNvPicPr>
            <a:picLocks noChangeAspect="1" noChangeArrowheads="1"/>
          </p:cNvPicPr>
          <p:nvPr/>
        </p:nvPicPr>
        <p:blipFill>
          <a:blip r:embed="rId2" cstate="print"/>
          <a:srcRect/>
          <a:stretch>
            <a:fillRect/>
          </a:stretch>
        </p:blipFill>
        <p:spPr bwMode="auto">
          <a:xfrm>
            <a:off x="5619750" y="2471891"/>
            <a:ext cx="1981200" cy="1657350"/>
          </a:xfrm>
          <a:prstGeom prst="rect">
            <a:avLst/>
          </a:prstGeom>
          <a:noFill/>
          <a:ln w="9525">
            <a:noFill/>
            <a:miter lim="800000"/>
            <a:headEnd/>
            <a:tailEnd/>
          </a:ln>
        </p:spPr>
      </p:pic>
      <p:sp>
        <p:nvSpPr>
          <p:cNvPr id="33" name="Rectangle à coins arrondis 4"/>
          <p:cNvSpPr>
            <a:spLocks noChangeArrowheads="1"/>
          </p:cNvSpPr>
          <p:nvPr/>
        </p:nvSpPr>
        <p:spPr bwMode="auto">
          <a:xfrm>
            <a:off x="3800803" y="2157399"/>
            <a:ext cx="1600200" cy="340519"/>
          </a:xfrm>
          <a:prstGeom prst="wedgeRoundRectCallout">
            <a:avLst>
              <a:gd name="adj1" fmla="val 73933"/>
              <a:gd name="adj2" fmla="val 99689"/>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smtClean="0">
                <a:cs typeface="Arial" charset="0"/>
                <a:sym typeface="Arial" charset="0"/>
              </a:rPr>
              <a:t>Project Name</a:t>
            </a:r>
            <a:endParaRPr lang="en-GB" sz="1400" dirty="0">
              <a:cs typeface="Arial" charset="0"/>
              <a:sym typeface="Arial" charset="0"/>
            </a:endParaRPr>
          </a:p>
        </p:txBody>
      </p:sp>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r>
              <a:rPr lang="en-US" b="1" dirty="0" smtClean="0"/>
              <a:t>Other available stored procedure</a:t>
            </a:r>
          </a:p>
          <a:p>
            <a:pPr lvl="1"/>
            <a:r>
              <a:rPr lang="en-US" dirty="0" smtClean="0"/>
              <a:t>In the </a:t>
            </a:r>
            <a:r>
              <a:rPr lang="en-US" dirty="0" err="1" smtClean="0"/>
              <a:t>DLS_Spending</a:t>
            </a:r>
            <a:r>
              <a:rPr lang="en-US" dirty="0" smtClean="0"/>
              <a:t> job (</a:t>
            </a:r>
            <a:r>
              <a:rPr lang="en-US" dirty="0" err="1" smtClean="0"/>
              <a:t>Sending_MAP_R</a:t>
            </a:r>
            <a:r>
              <a:rPr lang="en-US" dirty="0" smtClean="0"/>
              <a:t> task)</a:t>
            </a:r>
          </a:p>
          <a:p>
            <a:pPr lvl="1"/>
            <a:r>
              <a:rPr lang="en-US" dirty="0" smtClean="0"/>
              <a:t>This procedure can be reused in any interfaces with a field that can contain only ‘0’ and ‘-1’ (Checkboxes)</a:t>
            </a:r>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6" name="Picture 2"/>
          <p:cNvPicPr>
            <a:picLocks noChangeAspect="1" noChangeArrowheads="1"/>
          </p:cNvPicPr>
          <p:nvPr/>
        </p:nvPicPr>
        <p:blipFill>
          <a:blip r:embed="rId2" cstate="print"/>
          <a:srcRect/>
          <a:stretch>
            <a:fillRect/>
          </a:stretch>
        </p:blipFill>
        <p:spPr bwMode="auto">
          <a:xfrm>
            <a:off x="683568" y="3045296"/>
            <a:ext cx="7780337" cy="30480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r>
              <a:rPr lang="en-US" b="1" dirty="0" smtClean="0"/>
              <a:t>Code fields can have restricted values, set in </a:t>
            </a:r>
            <a:r>
              <a:rPr lang="en-US" b="1" dirty="0" err="1" smtClean="0"/>
              <a:t>Nexxus</a:t>
            </a:r>
            <a:r>
              <a:rPr lang="en-US" b="1" dirty="0" smtClean="0"/>
              <a:t> MI</a:t>
            </a:r>
          </a:p>
          <a:p>
            <a:pPr lvl="2"/>
            <a:r>
              <a:rPr lang="en-US" dirty="0" smtClean="0"/>
              <a:t>Example: Values for a dropdown list	</a:t>
            </a:r>
          </a:p>
          <a:p>
            <a:r>
              <a:rPr lang="en-US" b="1" dirty="0" smtClean="0"/>
              <a:t>Input Values can be validated according to the possible values set in </a:t>
            </a:r>
            <a:r>
              <a:rPr lang="en-US" b="1" dirty="0" err="1" smtClean="0"/>
              <a:t>Nexxus</a:t>
            </a:r>
            <a:r>
              <a:rPr lang="en-US" b="1" dirty="0" smtClean="0"/>
              <a:t> MI for the targeted field.</a:t>
            </a:r>
          </a:p>
          <a:p>
            <a:pPr lvl="2"/>
            <a:r>
              <a:rPr lang="en-US" dirty="0" smtClean="0"/>
              <a:t>Use the operation </a:t>
            </a:r>
            <a:br>
              <a:rPr lang="en-US" dirty="0" smtClean="0"/>
            </a:br>
            <a:r>
              <a:rPr lang="en-US" b="1" dirty="0" smtClean="0"/>
              <a:t>Validate Code Using </a:t>
            </a:r>
            <a:r>
              <a:rPr lang="en-US" b="1" dirty="0" err="1" smtClean="0"/>
              <a:t>Cegedim</a:t>
            </a:r>
            <a:r>
              <a:rPr lang="en-US" b="1" dirty="0" smtClean="0"/>
              <a:t> Framework</a:t>
            </a:r>
            <a:br>
              <a:rPr lang="en-US" b="1" dirty="0" smtClean="0"/>
            </a:br>
            <a:r>
              <a:rPr lang="en-US" dirty="0" smtClean="0"/>
              <a:t>to validate the content of a field </a:t>
            </a:r>
            <a:br>
              <a:rPr lang="en-US" dirty="0" smtClean="0"/>
            </a:br>
            <a:r>
              <a:rPr lang="en-US" dirty="0" smtClean="0"/>
              <a:t>according to possible values for a Role </a:t>
            </a:r>
            <a:br>
              <a:rPr lang="en-US" dirty="0" smtClean="0"/>
            </a:br>
            <a:r>
              <a:rPr lang="en-US" dirty="0" smtClean="0"/>
              <a:t>or Table-Column or Table-Column-Role</a:t>
            </a:r>
          </a:p>
          <a:p>
            <a:pPr lvl="1"/>
            <a:endParaRPr lang="en-US" dirty="0" smtClean="0"/>
          </a:p>
          <a:p>
            <a:endParaRPr lang="en-US"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7" name="Picture 2"/>
          <p:cNvPicPr>
            <a:picLocks noChangeAspect="1" noChangeArrowheads="1"/>
          </p:cNvPicPr>
          <p:nvPr/>
        </p:nvPicPr>
        <p:blipFill>
          <a:blip r:embed="rId2" cstate="print"/>
          <a:srcRect/>
          <a:stretch>
            <a:fillRect/>
          </a:stretch>
        </p:blipFill>
        <p:spPr bwMode="auto">
          <a:xfrm>
            <a:off x="5421238" y="2864366"/>
            <a:ext cx="3412796" cy="324036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r>
              <a:rPr lang="en-US" b="1" dirty="0" smtClean="0"/>
              <a:t>A Nested Job is a Job inside a Job</a:t>
            </a:r>
          </a:p>
          <a:p>
            <a:pPr marL="144000" lvl="1" indent="-137160">
              <a:spcBef>
                <a:spcPts val="600"/>
              </a:spcBef>
              <a:buFont typeface="Arial"/>
              <a:buChar char="•"/>
            </a:pPr>
            <a:r>
              <a:rPr lang="en-US" sz="1600" dirty="0" smtClean="0"/>
              <a:t>Some DLS Jobs (used in Scheduler) are made of </a:t>
            </a:r>
            <a:r>
              <a:rPr lang="en-US" sz="1600" b="1" dirty="0" smtClean="0"/>
              <a:t>Nested Jobs </a:t>
            </a:r>
            <a:r>
              <a:rPr lang="en-US" sz="1600" dirty="0" smtClean="0"/>
              <a:t>chained together</a:t>
            </a:r>
          </a:p>
          <a:p>
            <a:pPr marL="144000" lvl="1" indent="-137160">
              <a:spcBef>
                <a:spcPts val="600"/>
              </a:spcBef>
              <a:buFont typeface="Arial"/>
              <a:buChar char="•"/>
            </a:pPr>
            <a:r>
              <a:rPr lang="en-US" sz="1600" dirty="0" smtClean="0"/>
              <a:t>Double click on a Nested Job icon opens the job in the designer</a:t>
            </a:r>
          </a:p>
          <a:p>
            <a:pPr marL="144000" lvl="1" indent="-137160">
              <a:spcBef>
                <a:spcPts val="600"/>
              </a:spcBef>
              <a:buFont typeface="Arial"/>
              <a:buChar char="•"/>
            </a:pPr>
            <a:endParaRPr lang="en-US" sz="1600" dirty="0" smtClean="0"/>
          </a:p>
          <a:p>
            <a:pPr marL="144000" lvl="1" indent="-137160">
              <a:spcBef>
                <a:spcPts val="600"/>
              </a:spcBef>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r>
              <a:rPr lang="en-US" sz="1600" dirty="0" smtClean="0"/>
              <a:t>Since MI10, new Nested Job task properties allows selection of a job that resides in another Project with a Warning dialog.</a:t>
            </a:r>
            <a:endParaRPr lang="en-US" dirty="0" smtClean="0"/>
          </a:p>
          <a:p>
            <a:endParaRPr lang="en-US"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1320207" y="2375666"/>
            <a:ext cx="6145719" cy="3006951"/>
          </a:xfrm>
          <a:prstGeom prst="rect">
            <a:avLst/>
          </a:prstGeom>
          <a:ln>
            <a:noFill/>
          </a:ln>
          <a:effectLst>
            <a:outerShdw blurRad="292100" dist="139700" dir="2700000" algn="tl" rotWithShape="0">
              <a:srgbClr val="333333">
                <a:alpha val="65000"/>
              </a:srgbClr>
            </a:outerShdw>
          </a:effectLst>
        </p:spPr>
      </p:pic>
      <p:sp>
        <p:nvSpPr>
          <p:cNvPr id="9" name="Rectangle à coins arrondis 10"/>
          <p:cNvSpPr>
            <a:spLocks noChangeArrowheads="1"/>
          </p:cNvSpPr>
          <p:nvPr/>
        </p:nvSpPr>
        <p:spPr bwMode="auto">
          <a:xfrm>
            <a:off x="5508104" y="2564904"/>
            <a:ext cx="3475876" cy="1038582"/>
          </a:xfrm>
          <a:prstGeom prst="wedgeRoundRectCallout">
            <a:avLst>
              <a:gd name="adj1" fmla="val -43831"/>
              <a:gd name="adj2" fmla="val 170852"/>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Wait for Previous Task(s) to Complete</a:t>
            </a:r>
          </a:p>
          <a:p>
            <a:pPr lvl="1">
              <a:buClr>
                <a:srgbClr val="6600CC"/>
              </a:buClr>
              <a:buFontTx/>
              <a:buChar char="-"/>
              <a:defRPr/>
            </a:pPr>
            <a:r>
              <a:rPr lang="en-US" sz="1100" dirty="0" smtClean="0">
                <a:cs typeface="Arial" charset="0"/>
                <a:sym typeface="Arial" charset="0"/>
              </a:rPr>
              <a:t>must be checked between 2 Nested Jobs or after a stored procedure</a:t>
            </a:r>
          </a:p>
          <a:p>
            <a:pPr lvl="1">
              <a:buClr>
                <a:srgbClr val="6600CC"/>
              </a:buClr>
              <a:buFontTx/>
              <a:buChar char="-"/>
              <a:defRPr/>
            </a:pPr>
            <a:r>
              <a:rPr lang="en-US" sz="1100" dirty="0" smtClean="0">
                <a:cs typeface="Arial" charset="0"/>
                <a:sym typeface="Arial" charset="0"/>
              </a:rPr>
              <a:t> must not be checked between standard tasks such as File Reader, Mapping…</a:t>
            </a:r>
            <a:endParaRPr lang="en-US" sz="1100" dirty="0">
              <a:cs typeface="Arial" charset="0"/>
              <a:sym typeface="Arial" charset="0"/>
            </a:endParaRPr>
          </a:p>
        </p:txBody>
      </p:sp>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r>
              <a:rPr lang="en-US" dirty="0" smtClean="0"/>
              <a:t>Since MI10, a nested job can now execute a job that resides in another project</a:t>
            </a:r>
          </a:p>
          <a:p>
            <a:r>
              <a:rPr lang="en-US" dirty="0" smtClean="0"/>
              <a:t>The </a:t>
            </a:r>
            <a:r>
              <a:rPr lang="en-US" b="1" dirty="0" smtClean="0"/>
              <a:t>Project</a:t>
            </a:r>
            <a:r>
              <a:rPr lang="en-US" dirty="0" smtClean="0"/>
              <a:t> field allows the user to select the project</a:t>
            </a:r>
          </a:p>
          <a:p>
            <a:r>
              <a:rPr lang="en-US" dirty="0" smtClean="0"/>
              <a:t>Selecting the project will populate the Nested Job field</a:t>
            </a:r>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7"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l="1187" t="1250" r="3625" b="3593"/>
          <a:stretch>
            <a:fillRect/>
          </a:stretch>
        </p:blipFill>
        <p:spPr bwMode="auto">
          <a:xfrm>
            <a:off x="2915816" y="3140968"/>
            <a:ext cx="3454194" cy="33597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0" name="Rectangle 9"/>
          <p:cNvSpPr/>
          <p:nvPr/>
        </p:nvSpPr>
        <p:spPr>
          <a:xfrm>
            <a:off x="3005138" y="5890021"/>
            <a:ext cx="738186" cy="219942"/>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4478921"/>
          </a:xfrm>
        </p:spPr>
        <p:txBody>
          <a:bodyPr/>
          <a:lstStyle/>
          <a:p>
            <a:r>
              <a:rPr lang="en-US" dirty="0" smtClean="0"/>
              <a:t>Warning dialog is displayed regarding Global Variables and Global Resources</a:t>
            </a:r>
          </a:p>
          <a:p>
            <a:endParaRPr lang="en-US" dirty="0" smtClean="0"/>
          </a:p>
          <a:p>
            <a:endParaRPr lang="en-US" dirty="0" smtClean="0"/>
          </a:p>
          <a:p>
            <a:endParaRPr lang="en-US" dirty="0" smtClean="0"/>
          </a:p>
          <a:p>
            <a:endParaRPr lang="en-US" dirty="0" smtClean="0"/>
          </a:p>
          <a:p>
            <a:endParaRPr lang="en-US" dirty="0" smtClean="0"/>
          </a:p>
          <a:p>
            <a:r>
              <a:rPr lang="en-US" dirty="0" smtClean="0"/>
              <a:t>A double click on the Nested job task will load and open the nested job in the job canvas window. If the job resides in another project, the current project  will be closed and if modifications have been done the user will be prompted with the standard Close, Save and Close or Cancel dialog</a:t>
            </a:r>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8"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l="1083" t="2067" b="2200"/>
          <a:stretch>
            <a:fillRect/>
          </a:stretch>
        </p:blipFill>
        <p:spPr bwMode="auto">
          <a:xfrm>
            <a:off x="1803400" y="1990601"/>
            <a:ext cx="5238576" cy="20425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In DLS Jobs, all log files are created in Nested Jobs </a:t>
            </a:r>
          </a:p>
          <a:p>
            <a:pPr lvl="1"/>
            <a:r>
              <a:rPr lang="en-US" sz="1600" dirty="0" smtClean="0"/>
              <a:t>All rows in failure (red link) are sent to the Nested Job</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6" name="Picture 2"/>
          <p:cNvPicPr>
            <a:picLocks noChangeAspect="1" noChangeArrowheads="1"/>
          </p:cNvPicPr>
          <p:nvPr/>
        </p:nvPicPr>
        <p:blipFill>
          <a:blip r:embed="rId2" cstate="print"/>
          <a:srcRect/>
          <a:stretch>
            <a:fillRect/>
          </a:stretch>
        </p:blipFill>
        <p:spPr bwMode="auto">
          <a:xfrm>
            <a:off x="179512" y="2540681"/>
            <a:ext cx="8767230" cy="2815090"/>
          </a:xfrm>
          <a:prstGeom prst="rect">
            <a:avLst/>
          </a:prstGeom>
          <a:ln>
            <a:noFill/>
          </a:ln>
          <a:effectLst>
            <a:outerShdw blurRad="292100" dist="139700" dir="2700000" algn="tl" rotWithShape="0">
              <a:srgbClr val="333333">
                <a:alpha val="65000"/>
              </a:srgbClr>
            </a:outerShdw>
          </a:effectLst>
        </p:spPr>
      </p:pic>
      <p:sp>
        <p:nvSpPr>
          <p:cNvPr id="7" name="Rectangle à coins arrondis 6"/>
          <p:cNvSpPr>
            <a:spLocks noChangeArrowheads="1"/>
          </p:cNvSpPr>
          <p:nvPr/>
        </p:nvSpPr>
        <p:spPr bwMode="auto">
          <a:xfrm>
            <a:off x="146562" y="5097296"/>
            <a:ext cx="1990847" cy="289441"/>
          </a:xfrm>
          <a:prstGeom prst="wedgeRoundRectCallout">
            <a:avLst>
              <a:gd name="adj1" fmla="val 46505"/>
              <a:gd name="adj2" fmla="val -21430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Rows in Failure</a:t>
            </a:r>
            <a:endParaRPr lang="en-US" sz="1100" b="1" dirty="0">
              <a:cs typeface="Arial" charset="0"/>
              <a:sym typeface="Arial" charset="0"/>
            </a:endParaRPr>
          </a:p>
        </p:txBody>
      </p:sp>
      <p:sp>
        <p:nvSpPr>
          <p:cNvPr id="9" name="Rectangle à coins arrondis 7"/>
          <p:cNvSpPr>
            <a:spLocks noChangeArrowheads="1"/>
          </p:cNvSpPr>
          <p:nvPr/>
        </p:nvSpPr>
        <p:spPr bwMode="auto">
          <a:xfrm>
            <a:off x="2699792" y="2564904"/>
            <a:ext cx="2149057" cy="476726"/>
          </a:xfrm>
          <a:prstGeom prst="wedgeRoundRectCallout">
            <a:avLst>
              <a:gd name="adj1" fmla="val -20853"/>
              <a:gd name="adj2" fmla="val 172185"/>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Transition with a WHERE condition</a:t>
            </a:r>
            <a:endParaRPr lang="en-US" sz="1100" b="1" dirty="0">
              <a:cs typeface="Arial" charset="0"/>
              <a:sym typeface="Arial" charset="0"/>
            </a:endParaRPr>
          </a:p>
        </p:txBody>
      </p:sp>
      <p:sp>
        <p:nvSpPr>
          <p:cNvPr id="10" name="Rectangle à coins arrondis 8"/>
          <p:cNvSpPr>
            <a:spLocks noChangeArrowheads="1"/>
          </p:cNvSpPr>
          <p:nvPr/>
        </p:nvSpPr>
        <p:spPr bwMode="auto">
          <a:xfrm>
            <a:off x="5868144" y="3356957"/>
            <a:ext cx="1789956" cy="289441"/>
          </a:xfrm>
          <a:prstGeom prst="wedgeRoundRectCallout">
            <a:avLst>
              <a:gd name="adj1" fmla="val -94193"/>
              <a:gd name="adj2" fmla="val 331701"/>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Success</a:t>
            </a:r>
            <a:endParaRPr lang="en-US" sz="1100" b="1" dirty="0">
              <a:cs typeface="Arial" charset="0"/>
              <a:sym typeface="Arial" charset="0"/>
            </a:endParaRPr>
          </a:p>
        </p:txBody>
      </p:sp>
      <p:sp>
        <p:nvSpPr>
          <p:cNvPr id="11" name="Rectangle à coins arrondis 9"/>
          <p:cNvSpPr>
            <a:spLocks noChangeArrowheads="1"/>
          </p:cNvSpPr>
          <p:nvPr/>
        </p:nvSpPr>
        <p:spPr bwMode="auto">
          <a:xfrm>
            <a:off x="2870581" y="5508117"/>
            <a:ext cx="1752600" cy="289441"/>
          </a:xfrm>
          <a:prstGeom prst="wedgeRoundRectCallout">
            <a:avLst>
              <a:gd name="adj1" fmla="val -33669"/>
              <a:gd name="adj2" fmla="val -13155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Nested Job</a:t>
            </a:r>
            <a:endParaRPr lang="en-US" sz="1100" b="1"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00"/>
                                        <p:tgtEl>
                                          <p:spTgt spid="1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0" grpId="0" animBg="1"/>
      <p:bldP spid="11"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p:cNvPicPr>
            <a:picLocks noChangeAspect="1" noChangeArrowheads="1"/>
          </p:cNvPicPr>
          <p:nvPr/>
        </p:nvPicPr>
        <p:blipFill>
          <a:blip r:embed="rId2" cstate="print"/>
          <a:srcRect/>
          <a:stretch>
            <a:fillRect/>
          </a:stretch>
        </p:blipFill>
        <p:spPr bwMode="auto">
          <a:xfrm>
            <a:off x="1415143" y="1755321"/>
            <a:ext cx="6059714" cy="4322002"/>
          </a:xfrm>
          <a:prstGeom prst="rect">
            <a:avLst/>
          </a:prstGeom>
          <a:ln>
            <a:noFill/>
          </a:ln>
          <a:effectLst>
            <a:outerShdw blurRad="292100" dist="139700" dir="2700000" algn="tl" rotWithShape="0">
              <a:srgbClr val="333333">
                <a:alpha val="65000"/>
              </a:srgbClr>
            </a:outerShdw>
          </a:effectLst>
        </p:spPr>
      </p:pic>
      <p:sp>
        <p:nvSpPr>
          <p:cNvPr id="2" name="Content Placeholder 1"/>
          <p:cNvSpPr>
            <a:spLocks noGrp="1"/>
          </p:cNvSpPr>
          <p:nvPr>
            <p:ph idx="1"/>
          </p:nvPr>
        </p:nvSpPr>
        <p:spPr>
          <a:xfrm>
            <a:off x="495443" y="1211019"/>
            <a:ext cx="8279999" cy="5170309"/>
          </a:xfrm>
        </p:spPr>
        <p:txBody>
          <a:bodyPr/>
          <a:lstStyle/>
          <a:p>
            <a:r>
              <a:rPr lang="en-US" b="1" dirty="0" smtClean="0"/>
              <a:t>Logs are created in the Nested Job</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sp>
        <p:nvSpPr>
          <p:cNvPr id="12" name="Rectangle à coins arrondis 11"/>
          <p:cNvSpPr>
            <a:spLocks noChangeArrowheads="1"/>
          </p:cNvSpPr>
          <p:nvPr/>
        </p:nvSpPr>
        <p:spPr bwMode="auto">
          <a:xfrm>
            <a:off x="1415143" y="2604444"/>
            <a:ext cx="2220753" cy="476726"/>
          </a:xfrm>
          <a:prstGeom prst="wedgeRoundRectCallout">
            <a:avLst>
              <a:gd name="adj1" fmla="val 10870"/>
              <a:gd name="adj2" fmla="val 11164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Incoming Data from the parent job</a:t>
            </a:r>
            <a:endParaRPr lang="en-US" sz="1100" b="1" dirty="0">
              <a:cs typeface="Arial" charset="0"/>
              <a:sym typeface="Arial" charset="0"/>
            </a:endParaRPr>
          </a:p>
        </p:txBody>
      </p:sp>
      <p:sp>
        <p:nvSpPr>
          <p:cNvPr id="13" name="Rectangle à coins arrondis 12"/>
          <p:cNvSpPr>
            <a:spLocks noChangeArrowheads="1"/>
          </p:cNvSpPr>
          <p:nvPr/>
        </p:nvSpPr>
        <p:spPr bwMode="auto">
          <a:xfrm>
            <a:off x="6228184" y="2471227"/>
            <a:ext cx="2514600" cy="476726"/>
          </a:xfrm>
          <a:prstGeom prst="wedgeRoundRectCallout">
            <a:avLst>
              <a:gd name="adj1" fmla="val -51982"/>
              <a:gd name="adj2" fmla="val 88712"/>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Rows in errors + Error messages (Log in DB) </a:t>
            </a:r>
            <a:endParaRPr lang="en-US" sz="1100" b="1" dirty="0">
              <a:cs typeface="Arial" charset="0"/>
              <a:sym typeface="Arial" charset="0"/>
            </a:endParaRPr>
          </a:p>
        </p:txBody>
      </p:sp>
      <p:sp>
        <p:nvSpPr>
          <p:cNvPr id="14" name="Rectangle à coins arrondis 13"/>
          <p:cNvSpPr>
            <a:spLocks noChangeArrowheads="1"/>
          </p:cNvSpPr>
          <p:nvPr/>
        </p:nvSpPr>
        <p:spPr bwMode="auto">
          <a:xfrm>
            <a:off x="1331640" y="5178826"/>
            <a:ext cx="3276600" cy="851297"/>
          </a:xfrm>
          <a:prstGeom prst="wedgeRoundRectCallout">
            <a:avLst>
              <a:gd name="adj1" fmla="val 78290"/>
              <a:gd name="adj2" fmla="val 8327"/>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Rows in errors  without additional message.</a:t>
            </a:r>
            <a:br>
              <a:rPr lang="en-US" sz="1100" b="1" dirty="0" smtClean="0">
                <a:cs typeface="Arial" charset="0"/>
                <a:sym typeface="Arial" charset="0"/>
              </a:rPr>
            </a:br>
            <a:r>
              <a:rPr lang="en-US" sz="1100" b="1" dirty="0" smtClean="0">
                <a:cs typeface="Arial" charset="0"/>
                <a:sym typeface="Arial" charset="0"/>
              </a:rPr>
              <a:t>Can be reused for next Data Loading job (BAD File)</a:t>
            </a:r>
            <a:endParaRPr lang="en-US" sz="1100" b="1" dirty="0">
              <a:cs typeface="Arial" charset="0"/>
              <a:sym typeface="Arial" charset="0"/>
            </a:endParaRPr>
          </a:p>
        </p:txBody>
      </p:sp>
      <p:sp>
        <p:nvSpPr>
          <p:cNvPr id="15" name="Rectangle à coins arrondis 14"/>
          <p:cNvSpPr>
            <a:spLocks noChangeArrowheads="1"/>
          </p:cNvSpPr>
          <p:nvPr/>
        </p:nvSpPr>
        <p:spPr bwMode="auto">
          <a:xfrm>
            <a:off x="6300192" y="3695363"/>
            <a:ext cx="2514600" cy="476726"/>
          </a:xfrm>
          <a:prstGeom prst="wedgeRoundRectCallout">
            <a:avLst>
              <a:gd name="adj1" fmla="val -66326"/>
              <a:gd name="adj2" fmla="val 10355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100" b="1" dirty="0" smtClean="0">
                <a:cs typeface="Arial" charset="0"/>
                <a:sym typeface="Arial" charset="0"/>
              </a:rPr>
              <a:t>Rows in errors + Error messages (ERROR File) </a:t>
            </a:r>
            <a:endParaRPr lang="en-US" sz="1100" b="1"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down)">
                                      <p:cBhvr>
                                        <p:cTn id="10" dur="500"/>
                                        <p:tgtEl>
                                          <p:spTgt spid="13"/>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down)">
                                      <p:cBhvr>
                                        <p:cTn id="13" dur="500"/>
                                        <p:tgtEl>
                                          <p:spTgt spid="14"/>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down)">
                                      <p:cBhvr>
                                        <p:cTn id="1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The .Err Files contains the error messages</a:t>
            </a:r>
          </a:p>
          <a:p>
            <a:pPr lvl="1"/>
            <a:r>
              <a:rPr lang="en-US" dirty="0" smtClean="0"/>
              <a:t>They are stored in the </a:t>
            </a:r>
            <a:r>
              <a:rPr lang="en-US" b="1" dirty="0" smtClean="0"/>
              <a:t>Logs</a:t>
            </a:r>
            <a:r>
              <a:rPr lang="en-US" dirty="0" smtClean="0"/>
              <a:t> directory</a:t>
            </a:r>
          </a:p>
          <a:p>
            <a:pPr lvl="1"/>
            <a:endParaRPr lang="en-US" dirty="0" smtClean="0"/>
          </a:p>
          <a:p>
            <a:pPr lvl="1">
              <a:buNone/>
            </a:pPr>
            <a:endParaRPr lang="en-US" dirty="0" smtClean="0"/>
          </a:p>
          <a:p>
            <a:pPr marL="137160" lvl="1" indent="-137160">
              <a:buFont typeface="Arial"/>
              <a:buChar char="•"/>
            </a:pPr>
            <a:r>
              <a:rPr lang="en-US" sz="2000" b="1" dirty="0" smtClean="0"/>
              <a:t>The Bad Files contains only the rows in error</a:t>
            </a:r>
          </a:p>
          <a:p>
            <a:pPr marL="402336" lvl="2" indent="-137160"/>
            <a:r>
              <a:rPr lang="en-US" dirty="0" smtClean="0"/>
              <a:t>They can be easily reused</a:t>
            </a:r>
          </a:p>
          <a:p>
            <a:pPr marL="402336" lvl="2" indent="-137160"/>
            <a:r>
              <a:rPr lang="en-US" dirty="0" smtClean="0"/>
              <a:t>They are stored in the </a:t>
            </a:r>
            <a:r>
              <a:rPr lang="en-US" b="1" dirty="0" smtClean="0"/>
              <a:t>Rejected</a:t>
            </a:r>
            <a:r>
              <a:rPr lang="en-US" dirty="0" smtClean="0"/>
              <a:t> directory</a:t>
            </a:r>
          </a:p>
          <a:p>
            <a:pPr marL="402336" lvl="2" indent="-137160"/>
            <a:endParaRPr lang="en-US" b="1" dirty="0" smtClean="0"/>
          </a:p>
          <a:p>
            <a:pPr marL="137160" lvl="1" indent="-137160">
              <a:buFont typeface="Arial"/>
              <a:buChar char="•"/>
            </a:pPr>
            <a:endParaRPr lang="en-US" sz="2000" b="1" dirty="0" smtClean="0"/>
          </a:p>
          <a:p>
            <a:pPr marL="137160" lvl="1" indent="-137160">
              <a:buFont typeface="Arial"/>
              <a:buChar char="•"/>
            </a:pPr>
            <a:r>
              <a:rPr lang="en-US" sz="2000" b="1" dirty="0" smtClean="0"/>
              <a:t>If these directories are not created on the server, the File Writer Tasks create them if the option </a:t>
            </a:r>
            <a:r>
              <a:rPr lang="en-US" sz="2000" b="1" i="1" dirty="0" smtClean="0"/>
              <a:t>Create Target Directory </a:t>
            </a:r>
            <a:r>
              <a:rPr lang="en-US" sz="2000" b="1" dirty="0" smtClean="0"/>
              <a:t>is checked</a:t>
            </a:r>
          </a:p>
          <a:p>
            <a:pPr marL="137160" lvl="1" indent="-137160">
              <a:buFont typeface="Arial"/>
              <a:buChar char="•"/>
            </a:pPr>
            <a:endParaRPr lang="en-US" sz="2000" b="1" dirty="0" smtClean="0"/>
          </a:p>
          <a:p>
            <a:pPr lvl="1"/>
            <a:endParaRPr lang="en-US"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106501" name="Picture 5"/>
          <p:cNvPicPr>
            <a:picLocks noChangeAspect="1" noChangeArrowheads="1"/>
          </p:cNvPicPr>
          <p:nvPr/>
        </p:nvPicPr>
        <p:blipFill>
          <a:blip r:embed="rId2" cstate="print"/>
          <a:srcRect r="6381"/>
          <a:stretch>
            <a:fillRect/>
          </a:stretch>
        </p:blipFill>
        <p:spPr bwMode="auto">
          <a:xfrm>
            <a:off x="71637" y="2193131"/>
            <a:ext cx="8988543" cy="340043"/>
          </a:xfrm>
          <a:prstGeom prst="rect">
            <a:avLst/>
          </a:prstGeom>
          <a:noFill/>
          <a:ln w="9525">
            <a:solidFill>
              <a:schemeClr val="tx1"/>
            </a:solidFill>
            <a:miter lim="800000"/>
            <a:headEnd/>
            <a:tailEnd/>
          </a:ln>
        </p:spPr>
      </p:pic>
      <p:pic>
        <p:nvPicPr>
          <p:cNvPr id="106502" name="Picture 6"/>
          <p:cNvPicPr>
            <a:picLocks noChangeAspect="1" noChangeArrowheads="1"/>
          </p:cNvPicPr>
          <p:nvPr/>
        </p:nvPicPr>
        <p:blipFill>
          <a:blip r:embed="rId3" cstate="print"/>
          <a:srcRect b="24265"/>
          <a:stretch>
            <a:fillRect/>
          </a:stretch>
        </p:blipFill>
        <p:spPr bwMode="auto">
          <a:xfrm>
            <a:off x="64743" y="4540250"/>
            <a:ext cx="8523288" cy="479425"/>
          </a:xfrm>
          <a:prstGeom prst="rect">
            <a:avLst/>
          </a:prstGeom>
          <a:noFill/>
          <a:ln w="9525">
            <a:solidFill>
              <a:schemeClr val="tx1"/>
            </a:solidFill>
            <a:miter lim="800000"/>
            <a:headEnd/>
            <a:tailEnd/>
          </a:ln>
        </p:spPr>
      </p:pic>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Logs files are activated per default </a:t>
            </a:r>
          </a:p>
          <a:p>
            <a:pPr lvl="1"/>
            <a:r>
              <a:rPr lang="en-US" dirty="0" smtClean="0"/>
              <a:t>The default value the variable</a:t>
            </a:r>
            <a:br>
              <a:rPr lang="en-US" dirty="0" smtClean="0"/>
            </a:br>
            <a:r>
              <a:rPr lang="en-US" dirty="0" smtClean="0"/>
              <a:t> </a:t>
            </a:r>
            <a:r>
              <a:rPr lang="en-US" b="1" dirty="0" err="1" smtClean="0"/>
              <a:t>EnableFileErrorLog</a:t>
            </a:r>
            <a:r>
              <a:rPr lang="en-US" dirty="0" smtClean="0"/>
              <a:t> is 1</a:t>
            </a:r>
          </a:p>
          <a:p>
            <a:pPr lvl="1"/>
            <a:endParaRPr lang="en-US" b="1" dirty="0" smtClean="0"/>
          </a:p>
          <a:p>
            <a:pPr marL="137160" lvl="1" indent="-137160">
              <a:buFont typeface="Arial"/>
              <a:buChar char="•"/>
            </a:pPr>
            <a:r>
              <a:rPr lang="en-US" b="1" dirty="0" smtClean="0"/>
              <a:t>Logs in </a:t>
            </a:r>
            <a:r>
              <a:rPr lang="en-US" b="1" dirty="0" err="1" smtClean="0"/>
              <a:t>dlt_custom_error_log</a:t>
            </a:r>
            <a:r>
              <a:rPr lang="en-US" b="1" dirty="0" smtClean="0"/>
              <a:t> table are not activated per default</a:t>
            </a:r>
          </a:p>
          <a:p>
            <a:pPr lvl="1"/>
            <a:r>
              <a:rPr lang="en-US" dirty="0" smtClean="0"/>
              <a:t>The </a:t>
            </a:r>
            <a:r>
              <a:rPr lang="en-US" b="1" dirty="0" err="1" smtClean="0"/>
              <a:t>EnableDBErrorLog</a:t>
            </a:r>
            <a:r>
              <a:rPr lang="en-US" dirty="0" smtClean="0"/>
              <a:t> Variable </a:t>
            </a:r>
            <a:br>
              <a:rPr lang="en-US" dirty="0" smtClean="0"/>
            </a:br>
            <a:r>
              <a:rPr lang="en-US" dirty="0" smtClean="0"/>
              <a:t>must be set to 1 (0 is the default value).</a:t>
            </a:r>
          </a:p>
          <a:p>
            <a:pPr lvl="1"/>
            <a:r>
              <a:rPr lang="en-US" dirty="0" smtClean="0"/>
              <a:t>Use this option only to keep in DB </a:t>
            </a:r>
            <a:br>
              <a:rPr lang="en-US" dirty="0" smtClean="0"/>
            </a:br>
            <a:r>
              <a:rPr lang="en-US" dirty="0" smtClean="0"/>
              <a:t>the exact same content of the files.</a:t>
            </a:r>
          </a:p>
          <a:p>
            <a:pPr lvl="1"/>
            <a:r>
              <a:rPr lang="en-US" dirty="0" smtClean="0"/>
              <a:t>In any case, logs are logged in</a:t>
            </a:r>
            <a:br>
              <a:rPr lang="en-US" dirty="0" smtClean="0"/>
            </a:br>
            <a:r>
              <a:rPr lang="en-US" b="1" dirty="0" smtClean="0"/>
              <a:t> </a:t>
            </a:r>
            <a:r>
              <a:rPr lang="en-US" b="1" dirty="0" err="1" smtClean="0"/>
              <a:t>dlt_log_process_message</a:t>
            </a:r>
            <a:r>
              <a:rPr lang="en-US" b="1" dirty="0" smtClean="0"/>
              <a:t/>
            </a:r>
            <a:br>
              <a:rPr lang="en-US" b="1" dirty="0" smtClean="0"/>
            </a:br>
            <a:r>
              <a:rPr lang="en-US" dirty="0" smtClean="0"/>
              <a:t>(logs displayed in the Dashboard)</a:t>
            </a:r>
            <a:endParaRPr lang="en-US" b="1"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7" name="Picture 2"/>
          <p:cNvPicPr>
            <a:picLocks noChangeAspect="1" noChangeArrowheads="1"/>
          </p:cNvPicPr>
          <p:nvPr/>
        </p:nvPicPr>
        <p:blipFill>
          <a:blip r:embed="rId2" cstate="print"/>
          <a:srcRect b="6892"/>
          <a:stretch>
            <a:fillRect/>
          </a:stretch>
        </p:blipFill>
        <p:spPr bwMode="auto">
          <a:xfrm>
            <a:off x="5292080" y="3786748"/>
            <a:ext cx="3571715" cy="1584176"/>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3" cstate="print"/>
          <a:srcRect t="901" r="899"/>
          <a:stretch>
            <a:fillRect/>
          </a:stretch>
        </p:blipFill>
        <p:spPr bwMode="auto">
          <a:xfrm>
            <a:off x="5364088" y="1107594"/>
            <a:ext cx="3527591" cy="15841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Nested Jobs for Logs can be created according the following steps:</a:t>
            </a:r>
          </a:p>
          <a:p>
            <a:pPr lvl="1">
              <a:buNone/>
            </a:pPr>
            <a:r>
              <a:rPr lang="en-US" b="1" dirty="0" smtClean="0">
                <a:solidFill>
                  <a:srgbClr val="23A3FF"/>
                </a:solidFill>
              </a:rPr>
              <a:t>1.</a:t>
            </a:r>
            <a:r>
              <a:rPr lang="en-US" b="1" dirty="0" smtClean="0"/>
              <a:t>  </a:t>
            </a:r>
            <a:r>
              <a:rPr lang="en-US" dirty="0" smtClean="0"/>
              <a:t>Drag and Drop a Nested Job task on the </a:t>
            </a:r>
            <a:r>
              <a:rPr lang="en-US" dirty="0" err="1" smtClean="0"/>
              <a:t>NexxusETL</a:t>
            </a:r>
            <a:r>
              <a:rPr lang="en-US" dirty="0" smtClean="0"/>
              <a:t> Job and link all other tasks with it</a:t>
            </a:r>
          </a:p>
          <a:p>
            <a:pPr lvl="1">
              <a:buNone/>
            </a:pPr>
            <a:r>
              <a:rPr lang="en-US" b="1" dirty="0" smtClean="0">
                <a:solidFill>
                  <a:srgbClr val="23A3FF"/>
                </a:solidFill>
              </a:rPr>
              <a:t>2.</a:t>
            </a:r>
            <a:r>
              <a:rPr lang="en-US" b="1" dirty="0" smtClean="0"/>
              <a:t> </a:t>
            </a:r>
            <a:r>
              <a:rPr lang="en-US" dirty="0" smtClean="0"/>
              <a:t>Set all the connectors as failure (displayed in red)</a:t>
            </a:r>
          </a:p>
          <a:p>
            <a:pPr lvl="1">
              <a:buNone/>
            </a:pPr>
            <a:r>
              <a:rPr lang="en-US" b="1" dirty="0" smtClean="0">
                <a:solidFill>
                  <a:srgbClr val="23A3FF"/>
                </a:solidFill>
              </a:rPr>
              <a:t>3.</a:t>
            </a:r>
            <a:r>
              <a:rPr lang="en-US" b="1" dirty="0" smtClean="0"/>
              <a:t> </a:t>
            </a:r>
            <a:r>
              <a:rPr lang="en-US" dirty="0" smtClean="0"/>
              <a:t>The task must ALWAYS contain the same fields, as shown below</a:t>
            </a:r>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Nested Jobs and Data Control</a:t>
            </a:r>
            <a:endParaRPr lang="en-GB" dirty="0"/>
          </a:p>
        </p:txBody>
      </p:sp>
      <p:pic>
        <p:nvPicPr>
          <p:cNvPr id="9" name="Picture 2"/>
          <p:cNvPicPr>
            <a:picLocks noChangeAspect="1" noChangeArrowheads="1"/>
          </p:cNvPicPr>
          <p:nvPr/>
        </p:nvPicPr>
        <p:blipFill>
          <a:blip r:embed="rId2" cstate="print"/>
          <a:srcRect/>
          <a:stretch>
            <a:fillRect/>
          </a:stretch>
        </p:blipFill>
        <p:spPr bwMode="auto">
          <a:xfrm>
            <a:off x="935596" y="3717032"/>
            <a:ext cx="7272808" cy="238331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95443" y="1132914"/>
            <a:ext cx="8279999" cy="5185336"/>
          </a:xfrm>
        </p:spPr>
        <p:txBody>
          <a:bodyPr/>
          <a:lstStyle/>
          <a:p>
            <a:pPr marL="137160" lvl="1" indent="-137160">
              <a:buFont typeface="Arial"/>
              <a:buChar char="•"/>
            </a:pPr>
            <a:endParaRPr lang="en-US" sz="1600" dirty="0" smtClean="0"/>
          </a:p>
          <a:p>
            <a:pPr marL="137160" lvl="1" indent="-137160">
              <a:buFont typeface="Arial"/>
              <a:buChar char="•"/>
            </a:pPr>
            <a:r>
              <a:rPr lang="en-US" sz="1600" b="1" dirty="0" smtClean="0"/>
              <a:t>Global Resources and Variables are empty by default when creating a new project</a:t>
            </a:r>
          </a:p>
          <a:p>
            <a:pPr marL="137160" lvl="1" indent="-137160">
              <a:buFont typeface="Arial"/>
              <a:buChar char="•"/>
            </a:pPr>
            <a:r>
              <a:rPr lang="en-US" sz="1600" b="1" dirty="0" smtClean="0"/>
              <a:t>The easiest way to recover Global Resources and Variables is to import a Job from the Global Structure  </a:t>
            </a:r>
          </a:p>
          <a:p>
            <a:pPr marL="137160" lvl="1" indent="-137160">
              <a:buFont typeface="Arial"/>
              <a:buChar char="•"/>
            </a:pPr>
            <a:r>
              <a:rPr lang="en-US" sz="1600" b="1" dirty="0" smtClean="0"/>
              <a:t>How to Export a Job from the Global Structure:</a:t>
            </a:r>
          </a:p>
          <a:p>
            <a:pPr marL="402336" lvl="2" indent="-137160"/>
            <a:r>
              <a:rPr lang="en-US" sz="1400" dirty="0" smtClean="0"/>
              <a:t>On the MI_DLS project, right click on the Job to Export it in an encrypted XML file.</a:t>
            </a:r>
          </a:p>
          <a:p>
            <a:pPr marL="402336" lvl="2" indent="-137160"/>
            <a:r>
              <a:rPr lang="en-US" sz="1400" dirty="0" smtClean="0"/>
              <a:t>All the Nested Jobs will be automatically exported too.</a:t>
            </a:r>
          </a:p>
          <a:p>
            <a:pPr marL="137160" lvl="1" indent="-137160">
              <a:buFont typeface="Arial"/>
              <a:buChar char="•"/>
            </a:pPr>
            <a:endParaRPr lang="en-US" sz="1600" dirty="0" smtClean="0"/>
          </a:p>
          <a:p>
            <a:endParaRPr lang="en-US" dirty="0"/>
          </a:p>
        </p:txBody>
      </p:sp>
      <p:sp>
        <p:nvSpPr>
          <p:cNvPr id="8" name="Footer Placeholder 7"/>
          <p:cNvSpPr>
            <a:spLocks noGrp="1"/>
          </p:cNvSpPr>
          <p:nvPr>
            <p:ph type="ftr" sz="quarter" idx="12"/>
          </p:nvPr>
        </p:nvSpPr>
        <p:spPr/>
        <p:txBody>
          <a:bodyPr/>
          <a:lstStyle/>
          <a:p>
            <a:pPr fontAlgn="auto">
              <a:spcBef>
                <a:spcPts val="0"/>
              </a:spcBef>
              <a:spcAft>
                <a:spcPts val="0"/>
              </a:spcAft>
            </a:pPr>
            <a:r>
              <a:rPr lang="en-GB" smtClean="0"/>
              <a:t>IMS Health Confidential</a:t>
            </a:r>
            <a:endParaRPr lang="en-GB"/>
          </a:p>
        </p:txBody>
      </p:sp>
      <p:sp>
        <p:nvSpPr>
          <p:cNvPr id="2" name="Title 1"/>
          <p:cNvSpPr>
            <a:spLocks noGrp="1"/>
          </p:cNvSpPr>
          <p:nvPr>
            <p:ph type="title"/>
          </p:nvPr>
        </p:nvSpPr>
        <p:spPr/>
        <p:txBody>
          <a:bodyPr/>
          <a:lstStyle/>
          <a:p>
            <a:r>
              <a:rPr lang="en-US" dirty="0" smtClean="0"/>
              <a:t>Getting started with </a:t>
            </a:r>
            <a:r>
              <a:rPr lang="en-US" sz="3200" dirty="0" err="1" smtClean="0"/>
              <a:t>NexxusETL</a:t>
            </a:r>
            <a:endParaRPr lang="en-US" dirty="0"/>
          </a:p>
        </p:txBody>
      </p:sp>
      <p:pic>
        <p:nvPicPr>
          <p:cNvPr id="9" name="Picture 2"/>
          <p:cNvPicPr>
            <a:picLocks noChangeAspect="1" noChangeArrowheads="1"/>
          </p:cNvPicPr>
          <p:nvPr/>
        </p:nvPicPr>
        <p:blipFill>
          <a:blip r:embed="rId2" cstate="print"/>
          <a:srcRect r="5997" b="10565"/>
          <a:stretch>
            <a:fillRect/>
          </a:stretch>
        </p:blipFill>
        <p:spPr bwMode="auto">
          <a:xfrm>
            <a:off x="3305200" y="4071863"/>
            <a:ext cx="2419325" cy="224638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a:xfrm>
            <a:off x="462766" y="1729740"/>
            <a:ext cx="8013248" cy="1484093"/>
          </a:xfrm>
        </p:spPr>
        <p:txBody>
          <a:bodyPr/>
          <a:lstStyle/>
          <a:p>
            <a:r>
              <a:rPr lang="en-US" dirty="0" smtClean="0"/>
              <a:t>Standard Export Process</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Context</a:t>
            </a:r>
          </a:p>
          <a:p>
            <a:pPr lvl="1">
              <a:spcBef>
                <a:spcPts val="600"/>
              </a:spcBef>
            </a:pPr>
            <a:r>
              <a:rPr lang="en-US" sz="1600" dirty="0" smtClean="0"/>
              <a:t>A standard process exists to export in Flat Files all data created or modified in </a:t>
            </a:r>
            <a:r>
              <a:rPr lang="en-US" sz="1600" dirty="0" err="1" smtClean="0"/>
              <a:t>Nexxus</a:t>
            </a:r>
            <a:r>
              <a:rPr lang="en-US" sz="1600" dirty="0" smtClean="0"/>
              <a:t> MI Front End</a:t>
            </a:r>
          </a:p>
          <a:p>
            <a:pPr lvl="1">
              <a:spcBef>
                <a:spcPts val="600"/>
              </a:spcBef>
            </a:pPr>
            <a:r>
              <a:rPr lang="en-US" sz="1600" dirty="0" smtClean="0"/>
              <a:t>This process involves Database Triggers and </a:t>
            </a:r>
            <a:r>
              <a:rPr lang="en-US" sz="1600" dirty="0" err="1" smtClean="0"/>
              <a:t>NexxusETL</a:t>
            </a:r>
            <a:r>
              <a:rPr lang="en-US" sz="1600" dirty="0" smtClean="0"/>
              <a:t> Jobs</a:t>
            </a:r>
          </a:p>
          <a:p>
            <a:pPr lvl="1">
              <a:spcBef>
                <a:spcPts val="600"/>
              </a:spcBef>
            </a:pPr>
            <a:r>
              <a:rPr lang="en-US" sz="1600" dirty="0" smtClean="0"/>
              <a:t>When scheduled, the jobs extract only the data created or modified since their latest executions (delta)</a:t>
            </a:r>
          </a:p>
          <a:p>
            <a:r>
              <a:rPr lang="en-US" b="1" dirty="0" smtClean="0"/>
              <a:t>Business Cases</a:t>
            </a:r>
          </a:p>
          <a:p>
            <a:pPr lvl="1">
              <a:spcBef>
                <a:spcPts val="600"/>
              </a:spcBef>
            </a:pPr>
            <a:r>
              <a:rPr lang="en-US" sz="1600" dirty="0" smtClean="0"/>
              <a:t>This process can be used to feed a Client’s CRM on a regularly basis with data created by </a:t>
            </a:r>
            <a:r>
              <a:rPr lang="en-US" sz="1600" dirty="0" err="1" smtClean="0"/>
              <a:t>Nexxus</a:t>
            </a:r>
            <a:r>
              <a:rPr lang="en-US" sz="1600" dirty="0" smtClean="0"/>
              <a:t> MI users</a:t>
            </a:r>
          </a:p>
          <a:p>
            <a:pPr lvl="1">
              <a:spcBef>
                <a:spcPts val="600"/>
              </a:spcBef>
            </a:pPr>
            <a:r>
              <a:rPr lang="en-US" sz="1600" dirty="0" smtClean="0"/>
              <a:t>Data extracted can be used for Analytics</a:t>
            </a:r>
          </a:p>
          <a:p>
            <a:r>
              <a:rPr lang="en-US" b="1" dirty="0" smtClean="0"/>
              <a:t>Optional Possibility</a:t>
            </a:r>
          </a:p>
          <a:p>
            <a:pPr lvl="1">
              <a:spcBef>
                <a:spcPts val="600"/>
              </a:spcBef>
            </a:pPr>
            <a:r>
              <a:rPr lang="en-US" sz="1600" dirty="0" smtClean="0"/>
              <a:t>An additional process can be created to have another extraction based on a different frequency (see forward : How to add a new Application)</a:t>
            </a:r>
          </a:p>
          <a:p>
            <a:pPr lvl="1"/>
            <a:endParaRPr lang="en-US"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Standard Export Process</a:t>
            </a:r>
            <a:endParaRPr lang="en-GB" dirty="0"/>
          </a:p>
        </p:txBody>
      </p:sp>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1019"/>
            <a:ext cx="8279999" cy="5170309"/>
          </a:xfrm>
        </p:spPr>
        <p:txBody>
          <a:bodyPr/>
          <a:lstStyle/>
          <a:p>
            <a:r>
              <a:rPr lang="en-US" b="1" dirty="0" smtClean="0"/>
              <a:t>Pre-requisite</a:t>
            </a:r>
          </a:p>
          <a:p>
            <a:pPr marL="402336" lvl="2" indent="-137160"/>
            <a:r>
              <a:rPr lang="en-US" sz="1400" dirty="0" smtClean="0"/>
              <a:t>The option </a:t>
            </a:r>
            <a:r>
              <a:rPr lang="en-US" sz="1400" b="1" dirty="0" err="1" smtClean="0">
                <a:solidFill>
                  <a:srgbClr val="23A3FF"/>
                </a:solidFill>
              </a:rPr>
              <a:t>Cegedim</a:t>
            </a:r>
            <a:r>
              <a:rPr lang="en-US" sz="1400" b="1" dirty="0" smtClean="0">
                <a:solidFill>
                  <a:srgbClr val="23A3FF"/>
                </a:solidFill>
              </a:rPr>
              <a:t> ETL based data extracts </a:t>
            </a:r>
            <a:r>
              <a:rPr lang="en-US" sz="1400" dirty="0" smtClean="0"/>
              <a:t>must be enabled for the Tenant during Tenant Setup in Force Administrator</a:t>
            </a:r>
          </a:p>
          <a:p>
            <a:endParaRPr lang="en-US" b="1" dirty="0" smtClean="0"/>
          </a:p>
          <a:p>
            <a:pPr lvl="1"/>
            <a:endParaRPr lang="en-US"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Standard Export Process</a:t>
            </a:r>
            <a:endParaRPr lang="en-GB" dirty="0"/>
          </a:p>
        </p:txBody>
      </p:sp>
      <p:pic>
        <p:nvPicPr>
          <p:cNvPr id="5" name="Picture 2"/>
          <p:cNvPicPr>
            <a:picLocks noChangeAspect="1" noChangeArrowheads="1"/>
          </p:cNvPicPr>
          <p:nvPr/>
        </p:nvPicPr>
        <p:blipFill>
          <a:blip r:embed="rId2" cstate="print"/>
          <a:srcRect t="1482"/>
          <a:stretch>
            <a:fillRect/>
          </a:stretch>
        </p:blipFill>
        <p:spPr bwMode="auto">
          <a:xfrm>
            <a:off x="150832" y="2436965"/>
            <a:ext cx="8765567" cy="3299955"/>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341417" y="3781426"/>
            <a:ext cx="2544657" cy="217944"/>
          </a:xfrm>
          <a:prstGeom prst="rect">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t>The Extraction Jobs must be scheduled to run on a specific frequency</a:t>
            </a:r>
          </a:p>
          <a:p>
            <a:pPr marL="137160" lvl="1" indent="-137160">
              <a:buFont typeface="Arial"/>
              <a:buChar char="•"/>
            </a:pPr>
            <a:r>
              <a:rPr lang="en-US" dirty="0" smtClean="0"/>
              <a:t>Data created or modified in </a:t>
            </a:r>
            <a:r>
              <a:rPr lang="en-US" dirty="0" err="1" smtClean="0"/>
              <a:t>Nexxus</a:t>
            </a:r>
            <a:r>
              <a:rPr lang="en-US" dirty="0" smtClean="0"/>
              <a:t> MI Front End are copied in specific table of the </a:t>
            </a:r>
            <a:r>
              <a:rPr lang="en-US" dirty="0" err="1" smtClean="0"/>
              <a:t>Nexxus</a:t>
            </a:r>
            <a:r>
              <a:rPr lang="en-US" dirty="0" smtClean="0"/>
              <a:t> MI Database (Triggers).</a:t>
            </a:r>
          </a:p>
          <a:p>
            <a:pPr marL="137160" lvl="1" indent="-137160">
              <a:buFont typeface="Arial"/>
              <a:buChar char="•"/>
            </a:pPr>
            <a:r>
              <a:rPr lang="en-US" sz="1600" dirty="0" smtClean="0"/>
              <a:t>A scheduled Extraction Job is made of </a:t>
            </a:r>
            <a:r>
              <a:rPr lang="en-US" sz="1600" b="1" dirty="0" smtClean="0"/>
              <a:t>four phases</a:t>
            </a:r>
            <a:r>
              <a:rPr lang="en-US" sz="1600" dirty="0" smtClean="0"/>
              <a:t>:</a:t>
            </a:r>
          </a:p>
          <a:p>
            <a:pPr marL="402336" lvl="2" indent="-137160">
              <a:buNone/>
            </a:pPr>
            <a:r>
              <a:rPr lang="en-US" b="1" dirty="0" smtClean="0">
                <a:solidFill>
                  <a:srgbClr val="23A3FF"/>
                </a:solidFill>
              </a:rPr>
              <a:t>1.</a:t>
            </a:r>
            <a:r>
              <a:rPr lang="en-US" dirty="0" smtClean="0">
                <a:solidFill>
                  <a:srgbClr val="23A3FF"/>
                </a:solidFill>
              </a:rPr>
              <a:t> </a:t>
            </a:r>
            <a:r>
              <a:rPr lang="en-US" dirty="0" smtClean="0"/>
              <a:t>Copy of selected data in an additional table with addition of a </a:t>
            </a:r>
            <a:r>
              <a:rPr lang="en-US" b="1" dirty="0" smtClean="0"/>
              <a:t>downloadable status</a:t>
            </a:r>
          </a:p>
          <a:p>
            <a:pPr marL="402336" lvl="2" indent="-137160">
              <a:buNone/>
            </a:pPr>
            <a:r>
              <a:rPr lang="en-US" b="1" dirty="0" smtClean="0">
                <a:solidFill>
                  <a:srgbClr val="23A3FF"/>
                </a:solidFill>
              </a:rPr>
              <a:t>2. </a:t>
            </a:r>
            <a:r>
              <a:rPr lang="en-US" dirty="0" smtClean="0"/>
              <a:t>Extract the data inside Flat Files in a specific directory of the </a:t>
            </a:r>
            <a:r>
              <a:rPr lang="en-US" b="1" dirty="0" smtClean="0"/>
              <a:t>Master Application 		    Server</a:t>
            </a:r>
          </a:p>
          <a:p>
            <a:pPr marL="402336" lvl="2" indent="-137160">
              <a:buNone/>
            </a:pPr>
            <a:r>
              <a:rPr lang="en-US" b="1" dirty="0" smtClean="0">
                <a:solidFill>
                  <a:srgbClr val="23A3FF"/>
                </a:solidFill>
              </a:rPr>
              <a:t>3.</a:t>
            </a:r>
            <a:r>
              <a:rPr lang="en-US" dirty="0" smtClean="0">
                <a:solidFill>
                  <a:srgbClr val="23A3FF"/>
                </a:solidFill>
              </a:rPr>
              <a:t> </a:t>
            </a:r>
            <a:r>
              <a:rPr lang="en-US" dirty="0" smtClean="0"/>
              <a:t>Update of the </a:t>
            </a:r>
            <a:r>
              <a:rPr lang="en-US" b="1" dirty="0" smtClean="0"/>
              <a:t>downloadable status </a:t>
            </a:r>
            <a:r>
              <a:rPr lang="en-US" dirty="0" smtClean="0"/>
              <a:t>in the Database to flag all data already 			    downloaded</a:t>
            </a:r>
          </a:p>
          <a:p>
            <a:pPr marL="402336" lvl="2" indent="-137160">
              <a:buNone/>
            </a:pPr>
            <a:r>
              <a:rPr lang="en-US" b="1" dirty="0" smtClean="0">
                <a:solidFill>
                  <a:srgbClr val="23A3FF"/>
                </a:solidFill>
              </a:rPr>
              <a:t>4.</a:t>
            </a:r>
            <a:r>
              <a:rPr lang="en-US" dirty="0" smtClean="0">
                <a:solidFill>
                  <a:srgbClr val="23A3FF"/>
                </a:solidFill>
              </a:rPr>
              <a:t> </a:t>
            </a:r>
            <a:r>
              <a:rPr lang="en-US" dirty="0" smtClean="0"/>
              <a:t>Archive the Files and upload them in a dedicated directory of the </a:t>
            </a:r>
            <a:r>
              <a:rPr lang="en-US" b="1" dirty="0" err="1" smtClean="0"/>
              <a:t>MoveIt</a:t>
            </a:r>
            <a:r>
              <a:rPr lang="en-US" b="1" dirty="0" smtClean="0"/>
              <a:t> Platform</a:t>
            </a:r>
            <a:endParaRPr lang="en-US" dirty="0" smtClean="0"/>
          </a:p>
          <a:p>
            <a:pPr marL="402336" lvl="2" indent="-137160"/>
            <a:endParaRPr lang="en-US" b="1" dirty="0" smtClean="0"/>
          </a:p>
          <a:p>
            <a:endParaRPr lang="en-GB" sz="1800"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sp>
        <p:nvSpPr>
          <p:cNvPr id="5" name="Text Placeholder 4"/>
          <p:cNvSpPr>
            <a:spLocks noGrp="1"/>
          </p:cNvSpPr>
          <p:nvPr>
            <p:ph type="body" sz="quarter" idx="11"/>
          </p:nvPr>
        </p:nvSpPr>
        <p:spPr>
          <a:xfrm>
            <a:off x="485714" y="1088229"/>
            <a:ext cx="8280000" cy="817596"/>
          </a:xfrm>
        </p:spPr>
        <p:txBody>
          <a:bodyPr/>
          <a:lstStyle/>
          <a:p>
            <a:r>
              <a:rPr lang="en-US" dirty="0" smtClean="0"/>
              <a:t>Process Overview</a:t>
            </a:r>
          </a:p>
          <a:p>
            <a:endParaRPr lang="en-GB" dirty="0"/>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68760"/>
            <a:ext cx="8279999" cy="4478921"/>
          </a:xfrm>
        </p:spPr>
        <p:txBody>
          <a:bodyPr/>
          <a:lstStyle/>
          <a:p>
            <a:r>
              <a:rPr lang="en-US" b="1" dirty="0" smtClean="0"/>
              <a:t>The first task of </a:t>
            </a:r>
            <a:r>
              <a:rPr lang="en-US" b="1" dirty="0" err="1" smtClean="0"/>
              <a:t>DLS_Scheduler_Exp</a:t>
            </a:r>
            <a:r>
              <a:rPr lang="en-US" b="1" dirty="0" smtClean="0"/>
              <a:t> is a Stored Procedure Input</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pic>
        <p:nvPicPr>
          <p:cNvPr id="7" name="Picture 2"/>
          <p:cNvPicPr>
            <a:picLocks noChangeAspect="1" noChangeArrowheads="1"/>
          </p:cNvPicPr>
          <p:nvPr/>
        </p:nvPicPr>
        <p:blipFill>
          <a:blip r:embed="rId2" cstate="print"/>
          <a:srcRect r="16805" b="4678"/>
          <a:stretch>
            <a:fillRect/>
          </a:stretch>
        </p:blipFill>
        <p:spPr bwMode="auto">
          <a:xfrm>
            <a:off x="394430" y="1827703"/>
            <a:ext cx="8292370" cy="4081723"/>
          </a:xfrm>
          <a:prstGeom prst="rect">
            <a:avLst/>
          </a:prstGeom>
          <a:ln>
            <a:noFill/>
          </a:ln>
          <a:effectLst>
            <a:outerShdw blurRad="292100" dist="139700" dir="2700000" algn="tl" rotWithShape="0">
              <a:srgbClr val="333333">
                <a:alpha val="65000"/>
              </a:srgbClr>
            </a:outerShdw>
          </a:effectLst>
        </p:spPr>
      </p:pic>
      <p:sp>
        <p:nvSpPr>
          <p:cNvPr id="8" name="Ellipse 4"/>
          <p:cNvSpPr/>
          <p:nvPr/>
        </p:nvSpPr>
        <p:spPr>
          <a:xfrm>
            <a:off x="1045900" y="2320330"/>
            <a:ext cx="1152128" cy="1080120"/>
          </a:xfrm>
          <a:prstGeom prst="ellipse">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85880"/>
            <a:ext cx="8279999" cy="4478921"/>
          </a:xfrm>
        </p:spPr>
        <p:txBody>
          <a:bodyPr/>
          <a:lstStyle/>
          <a:p>
            <a:pPr marL="137160" lvl="1" indent="-137160">
              <a:buFont typeface="Arial"/>
              <a:buChar char="•"/>
            </a:pPr>
            <a:r>
              <a:rPr lang="en-US" b="1" dirty="0" smtClean="0"/>
              <a:t>Store Procedure Input</a:t>
            </a:r>
          </a:p>
          <a:p>
            <a:pPr marL="402336" lvl="2" indent="-137160">
              <a:spcBef>
                <a:spcPts val="0"/>
              </a:spcBef>
            </a:pPr>
            <a:r>
              <a:rPr lang="en-US" dirty="0" smtClean="0"/>
              <a:t>This store procedure copies new records from the </a:t>
            </a:r>
            <a:r>
              <a:rPr lang="en-US" dirty="0" err="1" smtClean="0">
                <a:solidFill>
                  <a:srgbClr val="23A3FF"/>
                </a:solidFill>
              </a:rPr>
              <a:t>dlt_export_data</a:t>
            </a:r>
            <a:r>
              <a:rPr lang="en-US" dirty="0" smtClean="0"/>
              <a:t> table to the </a:t>
            </a:r>
            <a:r>
              <a:rPr lang="en-US" dirty="0" err="1" smtClean="0">
                <a:solidFill>
                  <a:srgbClr val="23A3FF"/>
                </a:solidFill>
              </a:rPr>
              <a:t>dlt_export_app_data</a:t>
            </a:r>
            <a:r>
              <a:rPr lang="en-US" dirty="0" smtClean="0"/>
              <a:t> table.</a:t>
            </a:r>
          </a:p>
          <a:p>
            <a:pPr marL="402336" lvl="2" indent="-137160"/>
            <a:r>
              <a:rPr lang="en-US" dirty="0" smtClean="0"/>
              <a:t>Both tables contains a </a:t>
            </a:r>
            <a:r>
              <a:rPr lang="en-US" dirty="0" err="1" smtClean="0">
                <a:solidFill>
                  <a:srgbClr val="23A3FF"/>
                </a:solidFill>
              </a:rPr>
              <a:t>Exp_Status</a:t>
            </a:r>
            <a:r>
              <a:rPr lang="en-US" dirty="0" smtClean="0"/>
              <a:t> column.</a:t>
            </a:r>
          </a:p>
          <a:p>
            <a:pPr lvl="1">
              <a:spcBef>
                <a:spcPts val="0"/>
              </a:spcBef>
            </a:pPr>
            <a:r>
              <a:rPr lang="en-US" sz="1600" dirty="0" smtClean="0"/>
              <a:t>The </a:t>
            </a:r>
            <a:r>
              <a:rPr lang="en-US" sz="1600" b="1" dirty="0" err="1" smtClean="0"/>
              <a:t>Exp_Status</a:t>
            </a:r>
            <a:r>
              <a:rPr lang="en-US" sz="1600" dirty="0" smtClean="0"/>
              <a:t> value of the </a:t>
            </a:r>
            <a:r>
              <a:rPr lang="en-US" sz="1600" dirty="0" err="1" smtClean="0"/>
              <a:t>dlt_export_data</a:t>
            </a:r>
            <a:r>
              <a:rPr lang="en-US" sz="1600" dirty="0" smtClean="0"/>
              <a:t> table is changed from </a:t>
            </a:r>
            <a:r>
              <a:rPr lang="en-US" sz="1600" b="1" dirty="0" smtClean="0"/>
              <a:t>PEND</a:t>
            </a:r>
            <a:r>
              <a:rPr lang="en-US" sz="1600" dirty="0" smtClean="0"/>
              <a:t> to </a:t>
            </a:r>
            <a:r>
              <a:rPr lang="en-US" sz="1600" b="1" dirty="0" smtClean="0"/>
              <a:t>DONE</a:t>
            </a:r>
            <a:r>
              <a:rPr lang="en-US" sz="1600" dirty="0" smtClean="0"/>
              <a:t> </a:t>
            </a:r>
            <a:br>
              <a:rPr lang="en-US" sz="1600" dirty="0" smtClean="0"/>
            </a:br>
            <a:r>
              <a:rPr lang="en-US" sz="1600" dirty="0" smtClean="0"/>
              <a:t>when the record is successfully copied in the </a:t>
            </a:r>
            <a:r>
              <a:rPr lang="en-US" sz="1600" dirty="0" err="1" smtClean="0"/>
              <a:t>the</a:t>
            </a:r>
            <a:r>
              <a:rPr lang="en-US" sz="1600" dirty="0" smtClean="0"/>
              <a:t> </a:t>
            </a:r>
            <a:r>
              <a:rPr lang="en-US" sz="1600" dirty="0" err="1" smtClean="0"/>
              <a:t>dlt_export_app_data</a:t>
            </a:r>
            <a:endParaRPr lang="en-US" sz="1600" dirty="0" smtClean="0"/>
          </a:p>
          <a:p>
            <a:pPr lvl="1">
              <a:spcBef>
                <a:spcPts val="0"/>
              </a:spcBef>
            </a:pPr>
            <a:r>
              <a:rPr lang="en-US" sz="1600" dirty="0" smtClean="0"/>
              <a:t>The </a:t>
            </a:r>
            <a:r>
              <a:rPr lang="en-US" sz="1600" b="1" dirty="0" err="1" smtClean="0"/>
              <a:t>Exp_Status</a:t>
            </a:r>
            <a:r>
              <a:rPr lang="en-US" sz="1600" dirty="0" smtClean="0"/>
              <a:t> value of the </a:t>
            </a:r>
            <a:r>
              <a:rPr lang="en-US" sz="1600" dirty="0" err="1" smtClean="0"/>
              <a:t>dlt_export_app_data</a:t>
            </a:r>
            <a:r>
              <a:rPr lang="en-US" sz="1600" dirty="0" smtClean="0"/>
              <a:t> table is changed from </a:t>
            </a:r>
            <a:r>
              <a:rPr lang="en-US" sz="1600" b="1" dirty="0" smtClean="0"/>
              <a:t>PEND</a:t>
            </a:r>
            <a:r>
              <a:rPr lang="en-US" sz="1600" dirty="0" smtClean="0"/>
              <a:t> to </a:t>
            </a:r>
            <a:r>
              <a:rPr lang="en-US" sz="1600" b="1" dirty="0" smtClean="0"/>
              <a:t>SUCC</a:t>
            </a:r>
            <a:r>
              <a:rPr lang="en-US" sz="1600" dirty="0" smtClean="0"/>
              <a:t> </a:t>
            </a:r>
            <a:br>
              <a:rPr lang="en-US" sz="1600" dirty="0" smtClean="0"/>
            </a:br>
            <a:r>
              <a:rPr lang="en-US" sz="1600" dirty="0" smtClean="0"/>
              <a:t>when the record is successfully downloaded from </a:t>
            </a:r>
            <a:r>
              <a:rPr lang="en-US" sz="1600" dirty="0" err="1" smtClean="0"/>
              <a:t>NexxusETL</a:t>
            </a:r>
            <a:r>
              <a:rPr lang="en-US" sz="1600" dirty="0" smtClean="0"/>
              <a:t>.</a:t>
            </a:r>
          </a:p>
          <a:p>
            <a:pPr marL="137160" lvl="1" indent="-137160">
              <a:buFont typeface="Arial"/>
              <a:buChar char="•"/>
            </a:pPr>
            <a:r>
              <a:rPr lang="en-US" sz="1600" dirty="0" smtClean="0"/>
              <a:t>The name of the procedure is </a:t>
            </a:r>
            <a:r>
              <a:rPr lang="en-US" sz="1600" b="1" dirty="0" err="1" smtClean="0">
                <a:solidFill>
                  <a:srgbClr val="23A3FF"/>
                </a:solidFill>
              </a:rPr>
              <a:t>dlt_export_data_pkg.pre_process_export_data</a:t>
            </a:r>
            <a:endParaRPr lang="en-US" b="1" dirty="0" smtClean="0">
              <a:solidFill>
                <a:srgbClr val="23A3FF"/>
              </a:solidFill>
            </a:endParaRPr>
          </a:p>
          <a:p>
            <a:pPr marL="137160" lvl="1" indent="-137160">
              <a:buFont typeface="Arial"/>
              <a:buChar char="•"/>
            </a:pPr>
            <a:endParaRPr lang="en-US"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pic>
        <p:nvPicPr>
          <p:cNvPr id="10" name="Picture 2"/>
          <p:cNvPicPr>
            <a:picLocks noChangeAspect="1" noChangeArrowheads="1"/>
          </p:cNvPicPr>
          <p:nvPr/>
        </p:nvPicPr>
        <p:blipFill>
          <a:blip r:embed="rId2" cstate="print"/>
          <a:srcRect l="3702" t="18403" r="14960" b="18808"/>
          <a:stretch>
            <a:fillRect/>
          </a:stretch>
        </p:blipFill>
        <p:spPr bwMode="auto">
          <a:xfrm>
            <a:off x="2041984" y="4355956"/>
            <a:ext cx="5060032" cy="172796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85880"/>
            <a:ext cx="8279999" cy="4478921"/>
          </a:xfrm>
        </p:spPr>
        <p:txBody>
          <a:bodyPr/>
          <a:lstStyle/>
          <a:p>
            <a:pPr marL="137160" lvl="1" indent="-137160">
              <a:buFont typeface="Arial"/>
              <a:buChar char="•"/>
            </a:pPr>
            <a:r>
              <a:rPr lang="en-US" b="1" dirty="0" smtClean="0"/>
              <a:t>Every Export Job finishes with a Store Procedure Execute</a:t>
            </a:r>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pic>
        <p:nvPicPr>
          <p:cNvPr id="6" name="Picture 2"/>
          <p:cNvPicPr>
            <a:picLocks noChangeAspect="1" noChangeArrowheads="1"/>
          </p:cNvPicPr>
          <p:nvPr/>
        </p:nvPicPr>
        <p:blipFill>
          <a:blip r:embed="rId2" cstate="print"/>
          <a:srcRect/>
          <a:stretch>
            <a:fillRect/>
          </a:stretch>
        </p:blipFill>
        <p:spPr bwMode="auto">
          <a:xfrm>
            <a:off x="328613" y="1868804"/>
            <a:ext cx="8083867" cy="4024879"/>
          </a:xfrm>
          <a:prstGeom prst="rect">
            <a:avLst/>
          </a:prstGeom>
          <a:ln>
            <a:noFill/>
          </a:ln>
          <a:effectLst>
            <a:outerShdw blurRad="292100" dist="139700" dir="2700000" algn="tl" rotWithShape="0">
              <a:srgbClr val="333333">
                <a:alpha val="65000"/>
              </a:srgbClr>
            </a:outerShdw>
          </a:effectLst>
        </p:spPr>
      </p:pic>
      <p:sp>
        <p:nvSpPr>
          <p:cNvPr id="7" name="Ellipse 6"/>
          <p:cNvSpPr/>
          <p:nvPr/>
        </p:nvSpPr>
        <p:spPr>
          <a:xfrm>
            <a:off x="7040880" y="4377720"/>
            <a:ext cx="1423682" cy="1277035"/>
          </a:xfrm>
          <a:prstGeom prst="ellipse">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lt1"/>
              </a:solidFill>
            </a:endParaRP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85880"/>
            <a:ext cx="8279999" cy="4478921"/>
          </a:xfrm>
        </p:spPr>
        <p:txBody>
          <a:bodyPr/>
          <a:lstStyle/>
          <a:p>
            <a:pPr marL="137160" lvl="1" indent="-137160">
              <a:buFont typeface="Arial"/>
              <a:buChar char="•"/>
            </a:pPr>
            <a:r>
              <a:rPr lang="en-US" b="1" dirty="0" smtClean="0"/>
              <a:t>Store Procedure Execute</a:t>
            </a:r>
          </a:p>
          <a:p>
            <a:pPr marL="402336" lvl="2" indent="-137160"/>
            <a:r>
              <a:rPr lang="en-US" dirty="0" smtClean="0"/>
              <a:t>This store procedure updates the </a:t>
            </a:r>
            <a:r>
              <a:rPr lang="en-US" b="1" dirty="0" err="1" smtClean="0"/>
              <a:t>Exp_Status</a:t>
            </a:r>
            <a:r>
              <a:rPr lang="en-US" dirty="0" smtClean="0"/>
              <a:t> value of the </a:t>
            </a:r>
            <a:r>
              <a:rPr lang="en-US" b="1" dirty="0" err="1" smtClean="0">
                <a:solidFill>
                  <a:srgbClr val="23A3FF"/>
                </a:solidFill>
              </a:rPr>
              <a:t>dlt_export_app_data</a:t>
            </a:r>
            <a:r>
              <a:rPr lang="en-US" dirty="0" smtClean="0">
                <a:solidFill>
                  <a:srgbClr val="C51D71"/>
                </a:solidFill>
              </a:rPr>
              <a:t> </a:t>
            </a:r>
            <a:r>
              <a:rPr lang="en-US" dirty="0" smtClean="0"/>
              <a:t>table when a record is successfully downloaded from </a:t>
            </a:r>
            <a:r>
              <a:rPr lang="en-US" dirty="0" err="1" smtClean="0"/>
              <a:t>NexxusETL</a:t>
            </a:r>
            <a:r>
              <a:rPr lang="en-US" dirty="0" smtClean="0"/>
              <a:t>.</a:t>
            </a:r>
          </a:p>
          <a:p>
            <a:pPr marL="402336" lvl="2" indent="-137160"/>
            <a:r>
              <a:rPr lang="en-US" dirty="0" smtClean="0"/>
              <a:t>The name of the procedure is </a:t>
            </a:r>
            <a:r>
              <a:rPr lang="en-US" b="1" dirty="0" err="1" smtClean="0">
                <a:solidFill>
                  <a:srgbClr val="23A3FF"/>
                </a:solidFill>
              </a:rPr>
              <a:t>dlt_export_data_pkg.set_export_success_status</a:t>
            </a:r>
            <a:endParaRPr lang="en-US" b="1" dirty="0" smtClean="0">
              <a:solidFill>
                <a:srgbClr val="23A3FF"/>
              </a:solidFill>
            </a:endParaRPr>
          </a:p>
          <a:p>
            <a:pPr marL="402336" lvl="2" indent="-137160"/>
            <a:endParaRPr lang="en-US" b="1"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398614" y="2672023"/>
            <a:ext cx="8294449" cy="316399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85880"/>
            <a:ext cx="8279999" cy="4478921"/>
          </a:xfrm>
        </p:spPr>
        <p:txBody>
          <a:bodyPr/>
          <a:lstStyle/>
          <a:p>
            <a:pPr marL="137160" lvl="1" indent="-137160">
              <a:buFont typeface="Arial"/>
              <a:buChar char="•"/>
            </a:pPr>
            <a:r>
              <a:rPr lang="en-US" b="1" dirty="0" smtClean="0"/>
              <a:t>Filter on the Database Reader</a:t>
            </a:r>
          </a:p>
          <a:p>
            <a:pPr marL="402336" lvl="2" indent="-137160"/>
            <a:r>
              <a:rPr lang="en-US" dirty="0" smtClean="0"/>
              <a:t>The Database Reader task of every Export Job is filtered to download only records </a:t>
            </a:r>
            <a:br>
              <a:rPr lang="en-US" dirty="0" smtClean="0"/>
            </a:br>
            <a:r>
              <a:rPr lang="en-US" dirty="0" smtClean="0"/>
              <a:t>where </a:t>
            </a:r>
            <a:r>
              <a:rPr lang="en-US" b="1" dirty="0" err="1" smtClean="0">
                <a:solidFill>
                  <a:srgbClr val="23A3FF"/>
                </a:solidFill>
              </a:rPr>
              <a:t>Exp_Status</a:t>
            </a:r>
            <a:r>
              <a:rPr lang="en-US" b="1" dirty="0" smtClean="0">
                <a:solidFill>
                  <a:srgbClr val="23A3FF"/>
                </a:solidFill>
              </a:rPr>
              <a:t> = ‘PEND’</a:t>
            </a:r>
          </a:p>
          <a:p>
            <a:pPr marL="402336" lvl="2" indent="-137160"/>
            <a:r>
              <a:rPr lang="en-US" dirty="0" smtClean="0"/>
              <a:t>The query is also filtered on the Application (here : WF4) and the Interface linked with this Application.</a:t>
            </a:r>
            <a:endParaRPr lang="en-US" b="1" dirty="0" smtClean="0">
              <a:solidFill>
                <a:schemeClr val="tx2"/>
              </a:solidFill>
            </a:endParaRPr>
          </a:p>
          <a:p>
            <a:pPr marL="402336" lvl="2" indent="-137160"/>
            <a:r>
              <a:rPr lang="en-US" dirty="0" smtClean="0"/>
              <a:t>Application and Interfaces for Extraction are declared in dedicated tables in the </a:t>
            </a:r>
            <a:r>
              <a:rPr lang="en-US" dirty="0" err="1" smtClean="0"/>
              <a:t>Nexxus</a:t>
            </a:r>
            <a:r>
              <a:rPr lang="en-US" dirty="0" smtClean="0"/>
              <a:t> MI Database</a:t>
            </a:r>
            <a:endParaRPr lang="en-US" b="1" dirty="0" smtClean="0"/>
          </a:p>
          <a:p>
            <a:pPr lvl="1"/>
            <a:endParaRPr lang="en-US"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Standard Export Process</a:t>
            </a:r>
            <a:endParaRPr lang="en-GB" dirty="0"/>
          </a:p>
        </p:txBody>
      </p:sp>
      <p:grpSp>
        <p:nvGrpSpPr>
          <p:cNvPr id="6" name="Group 5"/>
          <p:cNvGrpSpPr/>
          <p:nvPr/>
        </p:nvGrpSpPr>
        <p:grpSpPr>
          <a:xfrm>
            <a:off x="1646949" y="3614237"/>
            <a:ext cx="3887689" cy="2703835"/>
            <a:chOff x="1617273" y="3208376"/>
            <a:chExt cx="4250871" cy="3363156"/>
          </a:xfrm>
        </p:grpSpPr>
        <p:pic>
          <p:nvPicPr>
            <p:cNvPr id="7" name="Picture 2"/>
            <p:cNvPicPr>
              <a:picLocks noChangeAspect="1" noChangeArrowheads="1"/>
            </p:cNvPicPr>
            <p:nvPr/>
          </p:nvPicPr>
          <p:blipFill>
            <a:blip r:embed="rId2" cstate="print"/>
            <a:srcRect/>
            <a:stretch>
              <a:fillRect/>
            </a:stretch>
          </p:blipFill>
          <p:spPr bwMode="auto">
            <a:xfrm>
              <a:off x="1617273" y="3208376"/>
              <a:ext cx="4250871" cy="3316968"/>
            </a:xfrm>
            <a:prstGeom prst="rect">
              <a:avLst/>
            </a:prstGeom>
            <a:ln>
              <a:noFill/>
            </a:ln>
            <a:effectLst>
              <a:outerShdw blurRad="292100" dist="139700" dir="2700000" algn="tl" rotWithShape="0">
                <a:srgbClr val="333333">
                  <a:alpha val="65000"/>
                </a:srgbClr>
              </a:outerShdw>
            </a:effectLst>
          </p:spPr>
        </p:pic>
        <p:sp>
          <p:nvSpPr>
            <p:cNvPr id="9" name="Rectangle 8"/>
            <p:cNvSpPr/>
            <p:nvPr/>
          </p:nvSpPr>
          <p:spPr>
            <a:xfrm>
              <a:off x="2720622" y="6317214"/>
              <a:ext cx="2961972" cy="254318"/>
            </a:xfrm>
            <a:prstGeom prst="rect">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e 15"/>
          <p:cNvGrpSpPr/>
          <p:nvPr/>
        </p:nvGrpSpPr>
        <p:grpSpPr>
          <a:xfrm>
            <a:off x="6084168" y="3923814"/>
            <a:ext cx="2592288" cy="2169482"/>
            <a:chOff x="3099908" y="1381248"/>
            <a:chExt cx="2984260" cy="2497523"/>
          </a:xfrm>
        </p:grpSpPr>
        <p:sp>
          <p:nvSpPr>
            <p:cNvPr id="11" name="Rectangle 10"/>
            <p:cNvSpPr/>
            <p:nvPr/>
          </p:nvSpPr>
          <p:spPr>
            <a:xfrm>
              <a:off x="3720955" y="1381248"/>
              <a:ext cx="2325422" cy="24975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endParaRPr lang="en-US" sz="4000" dirty="0" smtClean="0"/>
            </a:p>
            <a:p>
              <a:pPr algn="ctr"/>
              <a:r>
                <a:rPr lang="en-US" sz="1400" dirty="0" smtClean="0"/>
                <a:t/>
              </a:r>
              <a:br>
                <a:rPr lang="en-US" sz="1400" dirty="0" smtClean="0"/>
              </a:br>
              <a:r>
                <a:rPr lang="en-US" sz="1400" dirty="0" smtClean="0"/>
                <a:t>In our example, the complete filter is:</a:t>
              </a:r>
              <a:br>
                <a:rPr lang="en-US" sz="1400" dirty="0" smtClean="0"/>
              </a:br>
              <a:r>
                <a:rPr lang="en-US" sz="1100" dirty="0" smtClean="0"/>
                <a:t/>
              </a:r>
              <a:br>
                <a:rPr lang="en-US" sz="1100" dirty="0" smtClean="0"/>
              </a:br>
              <a:r>
                <a:rPr lang="en-US" sz="1100" dirty="0" smtClean="0"/>
                <a:t> WHERE APP_CODE = 'WF4' AND EXPORT_FORMAT = 'FLAT' AND EXP_STATUS = 'PEND' AND INTERFACE_NAME='</a:t>
              </a:r>
              <a:r>
                <a:rPr lang="en-US" sz="1100" dirty="0" err="1" smtClean="0"/>
                <a:t>Call_Exp</a:t>
              </a:r>
              <a:r>
                <a:rPr lang="en-US" sz="1100" dirty="0" smtClean="0"/>
                <a:t>''</a:t>
              </a:r>
            </a:p>
            <a:p>
              <a:pPr algn="ctr"/>
              <a:endParaRPr lang="en-US" sz="1100" dirty="0"/>
            </a:p>
            <a:p>
              <a:pPr algn="ctr"/>
              <a:endParaRPr lang="en-US" sz="1100" dirty="0" smtClean="0"/>
            </a:p>
            <a:p>
              <a:pPr algn="ctr"/>
              <a:endParaRPr lang="en-US" sz="1100" dirty="0"/>
            </a:p>
          </p:txBody>
        </p:sp>
        <p:sp>
          <p:nvSpPr>
            <p:cNvPr id="12" name="Rectangle 11"/>
            <p:cNvSpPr/>
            <p:nvPr/>
          </p:nvSpPr>
          <p:spPr>
            <a:xfrm rot="16200000">
              <a:off x="2149002" y="2332154"/>
              <a:ext cx="2497523" cy="5957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Calls Extraction</a:t>
              </a:r>
              <a:endParaRPr lang="en-US" sz="1600" b="1" dirty="0">
                <a:solidFill>
                  <a:schemeClr val="bg1"/>
                </a:solidFill>
              </a:endParaRPr>
            </a:p>
          </p:txBody>
        </p:sp>
        <p:sp>
          <p:nvSpPr>
            <p:cNvPr id="13" name="TextBox 4"/>
            <p:cNvSpPr txBox="1"/>
            <p:nvPr/>
          </p:nvSpPr>
          <p:spPr>
            <a:xfrm>
              <a:off x="4278019" y="1383159"/>
              <a:ext cx="1806149" cy="461665"/>
            </a:xfrm>
            <a:prstGeom prst="rect">
              <a:avLst/>
            </a:prstGeom>
            <a:noFill/>
          </p:spPr>
          <p:txBody>
            <a:bodyPr wrap="square" rtlCol="0">
              <a:spAutoFit/>
            </a:bodyPr>
            <a:lstStyle/>
            <a:p>
              <a:pPr algn="r"/>
              <a:r>
                <a:rPr lang="en-US" sz="2000" b="1" dirty="0" smtClean="0">
                  <a:solidFill>
                    <a:schemeClr val="bg1"/>
                  </a:solidFill>
                </a:rPr>
                <a:t>KNOW</a:t>
              </a:r>
              <a:endParaRPr lang="en-US" sz="2000" b="1" dirty="0">
                <a:solidFill>
                  <a:schemeClr val="bg1"/>
                </a:solidFill>
              </a:endParaRPr>
            </a:p>
          </p:txBody>
        </p:sp>
        <p:cxnSp>
          <p:nvCxnSpPr>
            <p:cNvPr id="14" name="Straight Connector 33"/>
            <p:cNvCxnSpPr/>
            <p:nvPr/>
          </p:nvCxnSpPr>
          <p:spPr>
            <a:xfrm>
              <a:off x="4328137" y="1844824"/>
              <a:ext cx="174602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5" name="Picture 10" descr="C:\Users\jlecoz\Desktop\know_PRINT.png"/>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b="38243"/>
            <a:stretch/>
          </p:blipFill>
          <p:spPr bwMode="auto">
            <a:xfrm>
              <a:off x="3707904" y="1401286"/>
              <a:ext cx="670383" cy="414002"/>
            </a:xfrm>
            <a:prstGeom prst="rect">
              <a:avLst/>
            </a:prstGeom>
            <a:noFill/>
            <a:extLst>
              <a:ext uri="{909E8E84-426E-40dd-AFC4-6F175D3DCCD1}">
                <a14:hiddenFill xmlns="" xmlns:a14="http://schemas.microsoft.com/office/drawing/2010/main">
                  <a:solidFill>
                    <a:srgbClr val="FFFFFF"/>
                  </a:solidFill>
                </a14:hiddenFill>
              </a:ext>
            </a:extLst>
          </p:spPr>
        </p:pic>
      </p:gr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85880"/>
            <a:ext cx="8279999" cy="5232370"/>
          </a:xfrm>
        </p:spPr>
        <p:txBody>
          <a:bodyPr/>
          <a:lstStyle/>
          <a:p>
            <a:pPr marL="137160" lvl="1" indent="-137160">
              <a:buFont typeface="Arial"/>
              <a:buChar char="•"/>
            </a:pPr>
            <a:r>
              <a:rPr lang="en-US" b="1" dirty="0" smtClean="0"/>
              <a:t>To add an additional extraction process scheduled on a different frequency, a new Application must be created.</a:t>
            </a:r>
          </a:p>
          <a:p>
            <a:pPr marL="402336" lvl="2" indent="-137160"/>
            <a:r>
              <a:rPr lang="en-US" sz="1800" dirty="0" smtClean="0"/>
              <a:t>This must be done during implementation phase, according to the following steps:</a:t>
            </a:r>
          </a:p>
          <a:p>
            <a:pPr marL="722376" lvl="3" indent="-137160">
              <a:spcBef>
                <a:spcPts val="600"/>
              </a:spcBef>
              <a:buNone/>
            </a:pPr>
            <a:r>
              <a:rPr lang="en-US" sz="1400" b="1" dirty="0" smtClean="0">
                <a:solidFill>
                  <a:srgbClr val="23A3FF"/>
                </a:solidFill>
              </a:rPr>
              <a:t>1. </a:t>
            </a:r>
            <a:r>
              <a:rPr lang="en-US" sz="1400" dirty="0" smtClean="0"/>
              <a:t>Create a new row in DLT_EXPORT_APPLICATION </a:t>
            </a:r>
            <a:br>
              <a:rPr lang="en-US" sz="1400" dirty="0" smtClean="0"/>
            </a:br>
            <a:r>
              <a:rPr lang="en-US" sz="1400" dirty="0" smtClean="0"/>
              <a:t>		</a:t>
            </a:r>
            <a:r>
              <a:rPr lang="en-US" sz="1400" i="1" dirty="0" smtClean="0"/>
              <a:t>Examples:  CUBE (to feed an Analytical Cube on a monthly basis)…</a:t>
            </a:r>
          </a:p>
          <a:p>
            <a:pPr marL="722376" lvl="3" indent="-137160">
              <a:spcBef>
                <a:spcPts val="600"/>
              </a:spcBef>
              <a:buNone/>
            </a:pPr>
            <a:r>
              <a:rPr lang="en-US" sz="1400" b="1" dirty="0" smtClean="0">
                <a:solidFill>
                  <a:srgbClr val="23A3FF"/>
                </a:solidFill>
              </a:rPr>
              <a:t>2. </a:t>
            </a:r>
            <a:r>
              <a:rPr lang="en-US" sz="1400" dirty="0" smtClean="0"/>
              <a:t>Links the interfaces to be exported with the new Application in the  DLT_EXP_APP_INTERFACES  table</a:t>
            </a:r>
            <a:br>
              <a:rPr lang="en-US" sz="1400" dirty="0" smtClean="0"/>
            </a:br>
            <a:r>
              <a:rPr lang="en-US" sz="1400" dirty="0" smtClean="0"/>
              <a:t>		</a:t>
            </a:r>
            <a:r>
              <a:rPr lang="en-US" sz="1400" i="1" dirty="0" smtClean="0"/>
              <a:t>Example: Link the ‘</a:t>
            </a:r>
            <a:r>
              <a:rPr lang="en-US" sz="1400" i="1" dirty="0" err="1" smtClean="0"/>
              <a:t>Meeting_Status_Change_Exp</a:t>
            </a:r>
            <a:r>
              <a:rPr lang="en-US" sz="1400" i="1" dirty="0" smtClean="0"/>
              <a:t>’ interface to CUBE Application. </a:t>
            </a:r>
            <a:r>
              <a:rPr lang="en-US" sz="1400" dirty="0" smtClean="0"/>
              <a:t/>
            </a:r>
            <a:br>
              <a:rPr lang="en-US" sz="1400" dirty="0" smtClean="0"/>
            </a:br>
            <a:r>
              <a:rPr lang="en-US" sz="1400" dirty="0" smtClean="0"/>
              <a:t>	</a:t>
            </a:r>
            <a:r>
              <a:rPr lang="en-US" sz="1400" i="1" dirty="0" smtClean="0"/>
              <a:t>Note: The list of existing interfaces are in DLT_EXPORT_INTERFACES</a:t>
            </a:r>
          </a:p>
          <a:p>
            <a:pPr marL="722376" lvl="3" indent="-137160">
              <a:spcBef>
                <a:spcPts val="600"/>
              </a:spcBef>
              <a:buNone/>
            </a:pPr>
            <a:r>
              <a:rPr lang="en-US" sz="1400" b="1" dirty="0" smtClean="0">
                <a:solidFill>
                  <a:srgbClr val="23A3FF"/>
                </a:solidFill>
              </a:rPr>
              <a:t>3. </a:t>
            </a:r>
            <a:r>
              <a:rPr lang="en-US" sz="1400" dirty="0" smtClean="0"/>
              <a:t>Create a </a:t>
            </a:r>
            <a:r>
              <a:rPr lang="en-US" sz="1400" b="1" dirty="0" smtClean="0"/>
              <a:t>Specific Project </a:t>
            </a:r>
            <a:r>
              <a:rPr lang="en-US" sz="1400" dirty="0" smtClean="0"/>
              <a:t>in </a:t>
            </a:r>
            <a:r>
              <a:rPr lang="en-US" sz="1400" dirty="0" err="1" smtClean="0"/>
              <a:t>NexxusETL</a:t>
            </a:r>
            <a:r>
              <a:rPr lang="en-US" sz="1400" dirty="0" smtClean="0"/>
              <a:t>  and export/import some Standard Export Jobs or create new ones to select the data out of the DLT_EXP_APP_DATA  table. </a:t>
            </a:r>
            <a:br>
              <a:rPr lang="en-US" sz="1400" dirty="0" smtClean="0"/>
            </a:br>
            <a:r>
              <a:rPr lang="en-US" sz="1400" dirty="0" smtClean="0"/>
              <a:t>		</a:t>
            </a:r>
            <a:r>
              <a:rPr lang="en-US" sz="1400" i="1" dirty="0" smtClean="0"/>
              <a:t>Note: Database Reader task must be filtered on the new application. Jobs 			must finish with the procedure to update the </a:t>
            </a:r>
            <a:r>
              <a:rPr lang="en-US" sz="1400" b="1" i="1" dirty="0" err="1" smtClean="0"/>
              <a:t>Exp_Status</a:t>
            </a:r>
            <a:r>
              <a:rPr lang="en-US" sz="1400" i="1" dirty="0" smtClean="0"/>
              <a:t> to SUCC when the 			export is successfully done .</a:t>
            </a:r>
          </a:p>
          <a:p>
            <a:pPr marL="722376" lvl="3" indent="-137160">
              <a:spcBef>
                <a:spcPts val="600"/>
              </a:spcBef>
              <a:buNone/>
            </a:pPr>
            <a:r>
              <a:rPr lang="en-US" sz="1400" b="1" dirty="0" smtClean="0">
                <a:solidFill>
                  <a:srgbClr val="23A3FF"/>
                </a:solidFill>
              </a:rPr>
              <a:t>4. </a:t>
            </a:r>
            <a:r>
              <a:rPr lang="en-US" sz="1400" dirty="0" smtClean="0"/>
              <a:t>Link all the Export Jobs in a single job (to be scheduled every month). </a:t>
            </a:r>
            <a:br>
              <a:rPr lang="en-US" sz="1400" dirty="0" smtClean="0"/>
            </a:br>
            <a:r>
              <a:rPr lang="en-US" sz="1400" dirty="0" smtClean="0"/>
              <a:t>	</a:t>
            </a:r>
            <a:r>
              <a:rPr lang="en-US" sz="1400" i="1" dirty="0" smtClean="0"/>
              <a:t>Note: The job must start with the pre-export to copy new records in the </a:t>
            </a:r>
            <a:r>
              <a:rPr lang="en-US" sz="1400" b="1" i="1" dirty="0" err="1" smtClean="0"/>
              <a:t>dlt_export_app_data</a:t>
            </a:r>
            <a:r>
              <a:rPr lang="en-US" sz="1400" i="1" dirty="0" smtClean="0"/>
              <a:t> table</a:t>
            </a:r>
            <a:endParaRPr lang="en-US" sz="1400" dirty="0" smtClean="0"/>
          </a:p>
          <a:p>
            <a:pPr marL="722376" lvl="3" indent="-137160">
              <a:spcBef>
                <a:spcPts val="600"/>
              </a:spcBef>
            </a:pPr>
            <a:endParaRPr lang="en-US" sz="1400" b="1" dirty="0" smtClean="0">
              <a:solidFill>
                <a:srgbClr val="23A3FF"/>
              </a:solidFill>
            </a:endParaRPr>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How to add a new Application</a:t>
            </a:r>
            <a:endParaRPr lang="en-GB"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99639"/>
            <a:ext cx="8279999" cy="5083736"/>
          </a:xfrm>
        </p:spPr>
        <p:txBody>
          <a:bodyPr/>
          <a:lstStyle/>
          <a:p>
            <a:pPr marL="137160" lvl="1" indent="-137160">
              <a:spcBef>
                <a:spcPts val="600"/>
              </a:spcBef>
              <a:buFont typeface="Arial"/>
              <a:buChar char="•"/>
            </a:pPr>
            <a:r>
              <a:rPr lang="en-GB" dirty="0" smtClean="0"/>
              <a:t>1- </a:t>
            </a:r>
            <a:r>
              <a:rPr lang="en-US" sz="1600" dirty="0" smtClean="0"/>
              <a:t>Right click on your project name and choose Import Job</a:t>
            </a:r>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None/>
            </a:pPr>
            <a:endParaRPr lang="en-US" sz="1600" dirty="0" smtClean="0"/>
          </a:p>
          <a:p>
            <a:pPr marL="137160" lvl="1" indent="-137160">
              <a:spcBef>
                <a:spcPts val="600"/>
              </a:spcBef>
              <a:buNone/>
            </a:pPr>
            <a:endParaRPr lang="en-US" sz="1600" dirty="0" smtClean="0"/>
          </a:p>
          <a:p>
            <a:pPr marL="137160" lvl="1" indent="-137160">
              <a:spcBef>
                <a:spcPts val="600"/>
              </a:spcBef>
              <a:buFont typeface="Arial"/>
              <a:buChar char="•"/>
            </a:pPr>
            <a:r>
              <a:rPr lang="en-US" sz="1600" dirty="0" smtClean="0"/>
              <a:t>2- Select the xml file to Import and </a:t>
            </a:r>
            <a:r>
              <a:rPr lang="en-US" sz="1600" i="1" dirty="0" smtClean="0"/>
              <a:t>optionally</a:t>
            </a:r>
            <a:r>
              <a:rPr lang="en-US" sz="1600" dirty="0" smtClean="0"/>
              <a:t> enter the New Job Name.</a:t>
            </a:r>
          </a:p>
          <a:p>
            <a:pPr marL="137160" lvl="1" indent="-137160">
              <a:spcBef>
                <a:spcPts val="600"/>
              </a:spcBef>
              <a:buFont typeface="Arial"/>
              <a:buChar char="•"/>
            </a:pPr>
            <a:r>
              <a:rPr lang="en-US" sz="1600" dirty="0" smtClean="0"/>
              <a:t>3- Make sure to check </a:t>
            </a:r>
            <a:r>
              <a:rPr lang="en-US" sz="1600" b="1" dirty="0" smtClean="0"/>
              <a:t>Import Global Resources</a:t>
            </a:r>
          </a:p>
          <a:p>
            <a:pPr marL="137160" lvl="1" indent="-137160">
              <a:spcBef>
                <a:spcPts val="600"/>
              </a:spcBef>
              <a:buFont typeface="Arial"/>
              <a:buChar char="•"/>
            </a:pPr>
            <a:r>
              <a:rPr lang="en-US" sz="1600" dirty="0" smtClean="0"/>
              <a:t>4- Retain Primary Key should only be selected if Importing into a different Database (to preserve IDs between environment) – if importing into the same Database selecting this will throw an error.</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Getting started with </a:t>
            </a:r>
            <a:r>
              <a:rPr lang="en-US" sz="3200" dirty="0" err="1" smtClean="0"/>
              <a:t>NexxusETL</a:t>
            </a:r>
            <a:endParaRPr lang="en-GB"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How to Import a Job in the Tenant Dedicated Structure:</a:t>
            </a:r>
          </a:p>
        </p:txBody>
      </p:sp>
      <p:pic>
        <p:nvPicPr>
          <p:cNvPr id="6" name="Picture 6" descr="Z:\CRM_Design\Graphics Library\2012 CRM pres icons\business travel\png\icons-13.png"/>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l="22599" t="24291" r="19961" b="32447"/>
          <a:stretch/>
        </p:blipFill>
        <p:spPr bwMode="auto">
          <a:xfrm>
            <a:off x="3954750" y="2780928"/>
            <a:ext cx="1152128" cy="1152128"/>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2"/>
          <p:cNvPicPr>
            <a:picLocks noChangeAspect="1" noChangeArrowheads="1"/>
          </p:cNvPicPr>
          <p:nvPr/>
        </p:nvPicPr>
        <p:blipFill>
          <a:blip r:embed="rId3" cstate="print"/>
          <a:srcRect/>
          <a:stretch>
            <a:fillRect/>
          </a:stretch>
        </p:blipFill>
        <p:spPr bwMode="auto">
          <a:xfrm>
            <a:off x="5424489" y="2171700"/>
            <a:ext cx="2981488" cy="2324100"/>
          </a:xfrm>
          <a:prstGeom prst="rect">
            <a:avLst/>
          </a:prstGeom>
          <a:ln>
            <a:noFill/>
          </a:ln>
          <a:effectLst>
            <a:outerShdw blurRad="292100" dist="139700" dir="2700000" algn="tl" rotWithShape="0">
              <a:srgbClr val="333333">
                <a:alpha val="65000"/>
              </a:srgbClr>
            </a:outerShdw>
          </a:effectLst>
        </p:spPr>
      </p:pic>
      <p:pic>
        <p:nvPicPr>
          <p:cNvPr id="8" name="Picture 4"/>
          <p:cNvPicPr>
            <a:picLocks noChangeAspect="1" noChangeArrowheads="1"/>
          </p:cNvPicPr>
          <p:nvPr/>
        </p:nvPicPr>
        <p:blipFill>
          <a:blip r:embed="rId4" cstate="print"/>
          <a:srcRect l="6416" r="18846" b="28128"/>
          <a:stretch>
            <a:fillRect/>
          </a:stretch>
        </p:blipFill>
        <p:spPr bwMode="auto">
          <a:xfrm>
            <a:off x="611559" y="2204864"/>
            <a:ext cx="3121787" cy="230425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Specific Job Export Creation</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047780"/>
            <a:ext cx="8279999" cy="5232370"/>
          </a:xfrm>
        </p:spPr>
        <p:txBody>
          <a:bodyPr/>
          <a:lstStyle/>
          <a:p>
            <a:pPr marL="137160" lvl="1" indent="-137160">
              <a:buFont typeface="Arial"/>
              <a:buChar char="•"/>
            </a:pPr>
            <a:r>
              <a:rPr lang="en-US" b="1" dirty="0" smtClean="0"/>
              <a:t>Specific Export allows extracting from any table of the database</a:t>
            </a:r>
          </a:p>
          <a:p>
            <a:pPr marL="137160" lvl="1" indent="-137160">
              <a:buFont typeface="Arial"/>
              <a:buChar char="•"/>
            </a:pPr>
            <a:r>
              <a:rPr lang="en-US" b="1" dirty="0" smtClean="0"/>
              <a:t>The tasks needed for a specific Export Job are:</a:t>
            </a:r>
          </a:p>
          <a:p>
            <a:pPr marL="402336" lvl="2" indent="-137160">
              <a:spcBef>
                <a:spcPts val="0"/>
              </a:spcBef>
            </a:pPr>
            <a:r>
              <a:rPr lang="en-US" dirty="0" smtClean="0"/>
              <a:t>Database Reader</a:t>
            </a:r>
          </a:p>
          <a:p>
            <a:pPr marL="402336" lvl="2" indent="-137160">
              <a:spcBef>
                <a:spcPts val="0"/>
              </a:spcBef>
            </a:pPr>
            <a:r>
              <a:rPr lang="en-US" dirty="0" smtClean="0"/>
              <a:t>File Writer or Excel Writer</a:t>
            </a:r>
          </a:p>
          <a:p>
            <a:pPr marL="402336" lvl="2" indent="-137160">
              <a:spcBef>
                <a:spcPts val="600"/>
              </a:spcBef>
            </a:pPr>
            <a:r>
              <a:rPr lang="en-US" dirty="0" smtClean="0"/>
              <a:t>Mapping can be used if needed:</a:t>
            </a:r>
          </a:p>
          <a:p>
            <a:pPr marL="722376" lvl="3" indent="-137160">
              <a:spcBef>
                <a:spcPts val="600"/>
              </a:spcBef>
              <a:buNone/>
            </a:pPr>
            <a:r>
              <a:rPr lang="en-US" sz="1600" b="1" dirty="0" smtClean="0">
                <a:solidFill>
                  <a:srgbClr val="23A3FF"/>
                </a:solidFill>
              </a:rPr>
              <a:t>1. </a:t>
            </a:r>
            <a:r>
              <a:rPr lang="en-US" sz="1600" dirty="0" smtClean="0"/>
              <a:t>In a new Job, setup the </a:t>
            </a:r>
            <a:r>
              <a:rPr lang="en-US" sz="1600" b="1" dirty="0" smtClean="0"/>
              <a:t>Database Reader Task</a:t>
            </a:r>
            <a:r>
              <a:rPr lang="en-US" sz="1600" dirty="0" smtClean="0"/>
              <a:t>.</a:t>
            </a:r>
            <a:br>
              <a:rPr lang="en-US" sz="1600" dirty="0" smtClean="0"/>
            </a:br>
            <a:r>
              <a:rPr lang="en-US" sz="1600" dirty="0" smtClean="0"/>
              <a:t>	It can be set using SQL query or selecting fields in the table frame</a:t>
            </a:r>
          </a:p>
          <a:p>
            <a:pPr marL="722376" lvl="3" indent="-137160">
              <a:spcBef>
                <a:spcPts val="0"/>
              </a:spcBef>
              <a:buNone/>
            </a:pPr>
            <a:r>
              <a:rPr lang="en-US" sz="1600" b="1" dirty="0" smtClean="0">
                <a:solidFill>
                  <a:srgbClr val="23A3FF"/>
                </a:solidFill>
              </a:rPr>
              <a:t>2. </a:t>
            </a:r>
            <a:r>
              <a:rPr lang="en-US" sz="1600" dirty="0" smtClean="0"/>
              <a:t>Setup the File Writer or Excel Writer Task.</a:t>
            </a:r>
            <a:br>
              <a:rPr lang="en-US" sz="1600" dirty="0" smtClean="0"/>
            </a:br>
            <a:r>
              <a:rPr lang="en-US" sz="1600" dirty="0" smtClean="0"/>
              <a:t>	Global Variables should be used to set up directories or file name</a:t>
            </a:r>
            <a:br>
              <a:rPr lang="en-US" sz="1600" dirty="0" smtClean="0"/>
            </a:br>
            <a:r>
              <a:rPr lang="en-US" sz="1600" dirty="0" smtClean="0"/>
              <a:t>	Output Fields must be created in the Field Aliases tab</a:t>
            </a:r>
          </a:p>
          <a:p>
            <a:pPr marL="722376" lvl="3" indent="-137160">
              <a:spcBef>
                <a:spcPts val="0"/>
              </a:spcBef>
              <a:buNone/>
            </a:pPr>
            <a:r>
              <a:rPr lang="en-US" sz="1600" b="1" dirty="0" smtClean="0">
                <a:solidFill>
                  <a:srgbClr val="23A3FF"/>
                </a:solidFill>
              </a:rPr>
              <a:t>3. </a:t>
            </a:r>
            <a:r>
              <a:rPr lang="en-US" sz="1600" dirty="0" smtClean="0"/>
              <a:t>Create a connector between the two Tasks</a:t>
            </a:r>
            <a:endParaRPr lang="en-US" sz="1600" i="1" dirty="0" smtClean="0"/>
          </a:p>
          <a:p>
            <a:pPr marL="722376" lvl="3" indent="-137160">
              <a:spcBef>
                <a:spcPts val="0"/>
              </a:spcBef>
              <a:buNone/>
            </a:pPr>
            <a:r>
              <a:rPr lang="en-US" sz="1600" b="1" dirty="0" smtClean="0">
                <a:solidFill>
                  <a:srgbClr val="23A3FF"/>
                </a:solidFill>
              </a:rPr>
              <a:t>4. </a:t>
            </a:r>
            <a:r>
              <a:rPr lang="en-US" sz="1600" dirty="0" smtClean="0"/>
              <a:t>The job is ready to be run</a:t>
            </a:r>
          </a:p>
          <a:p>
            <a:pPr marL="722376" lvl="3" indent="-137160">
              <a:spcBef>
                <a:spcPts val="0"/>
              </a:spcBef>
              <a:buNone/>
            </a:pPr>
            <a:r>
              <a:rPr lang="en-US" sz="1600" b="1" dirty="0" smtClean="0">
                <a:solidFill>
                  <a:srgbClr val="23A3FF"/>
                </a:solidFill>
              </a:rPr>
              <a:t>5. </a:t>
            </a:r>
            <a:r>
              <a:rPr lang="en-US" sz="1600" dirty="0" smtClean="0"/>
              <a:t>Additional step:</a:t>
            </a:r>
          </a:p>
          <a:p>
            <a:pPr marL="1341438" lvl="2" indent="-260350">
              <a:spcBef>
                <a:spcPts val="0"/>
              </a:spcBef>
              <a:buClr>
                <a:schemeClr val="accent2"/>
              </a:buClr>
              <a:buFont typeface="Arial" pitchFamily="34" charset="0"/>
              <a:buChar char="•"/>
            </a:pPr>
            <a:r>
              <a:rPr lang="en-US" dirty="0" smtClean="0"/>
              <a:t>Add a Mapping task if operations are needed</a:t>
            </a:r>
            <a:br>
              <a:rPr lang="en-US" dirty="0" smtClean="0"/>
            </a:br>
            <a:r>
              <a:rPr lang="en-US" dirty="0" smtClean="0"/>
              <a:t>Without Mapping, the fields will be automatically mapped according the order </a:t>
            </a:r>
            <a:br>
              <a:rPr lang="en-US" dirty="0" smtClean="0"/>
            </a:br>
            <a:r>
              <a:rPr lang="en-US" dirty="0" smtClean="0"/>
              <a:t>of the Field Aliases Tab in the Database Reader Task.</a:t>
            </a:r>
          </a:p>
          <a:p>
            <a:pPr marL="1341438" lvl="2" indent="-260350">
              <a:spcBef>
                <a:spcPts val="0"/>
              </a:spcBef>
              <a:buClr>
                <a:schemeClr val="accent2"/>
              </a:buClr>
              <a:buFont typeface="Arial" pitchFamily="34" charset="0"/>
              <a:buChar char="•"/>
            </a:pPr>
            <a:r>
              <a:rPr lang="en-US" dirty="0" smtClean="0"/>
              <a:t>Add Jobs to zip and export the file on </a:t>
            </a:r>
            <a:r>
              <a:rPr lang="en-US" dirty="0" err="1" smtClean="0"/>
              <a:t>MoveIt</a:t>
            </a:r>
            <a:r>
              <a:rPr lang="en-US" dirty="0" smtClean="0"/>
              <a:t/>
            </a:r>
            <a:br>
              <a:rPr lang="en-US" dirty="0" smtClean="0"/>
            </a:br>
            <a:r>
              <a:rPr lang="en-US" dirty="0" smtClean="0"/>
              <a:t>Refer to the </a:t>
            </a:r>
            <a:r>
              <a:rPr lang="en-US" dirty="0" err="1" smtClean="0"/>
              <a:t>DLS_Scheduler_Exp</a:t>
            </a:r>
            <a:r>
              <a:rPr lang="en-US" dirty="0" smtClean="0"/>
              <a:t> Job</a:t>
            </a:r>
          </a:p>
          <a:p>
            <a:pPr marL="722376" lvl="3" indent="-137160">
              <a:spcBef>
                <a:spcPts val="0"/>
              </a:spcBef>
              <a:buNone/>
            </a:pPr>
            <a:endParaRPr lang="en-US" sz="1400" dirty="0" smtClean="0"/>
          </a:p>
          <a:p>
            <a:pPr marL="722376" lvl="3" indent="-137160">
              <a:spcBef>
                <a:spcPts val="600"/>
              </a:spcBef>
              <a:buNone/>
            </a:pPr>
            <a:endParaRPr lang="en-US" sz="1400" dirty="0" smtClean="0"/>
          </a:p>
          <a:p>
            <a:pPr marL="722376" lvl="3" indent="-137160">
              <a:spcBef>
                <a:spcPts val="600"/>
              </a:spcBef>
            </a:pPr>
            <a:endParaRPr lang="en-US" sz="1400" b="1" dirty="0" smtClean="0">
              <a:solidFill>
                <a:srgbClr val="23A3FF"/>
              </a:solidFill>
            </a:endParaRPr>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Specific Export Job Creation</a:t>
            </a:r>
            <a:endParaRPr lang="en-GB"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0"/>
          </p:nvPr>
        </p:nvSpPr>
        <p:spPr/>
        <p:txBody>
          <a:bodyPr/>
          <a:lstStyle/>
          <a:p>
            <a:pPr fontAlgn="auto">
              <a:spcBef>
                <a:spcPts val="0"/>
              </a:spcBef>
              <a:spcAft>
                <a:spcPts val="0"/>
              </a:spcAft>
            </a:pPr>
            <a:r>
              <a:rPr lang="en-GB" smtClean="0"/>
              <a:t>IMS Health Confidential</a:t>
            </a:r>
            <a:endParaRPr lang="en-GB"/>
          </a:p>
        </p:txBody>
      </p:sp>
      <p:sp>
        <p:nvSpPr>
          <p:cNvPr id="3" name="Title 2"/>
          <p:cNvSpPr>
            <a:spLocks noGrp="1"/>
          </p:cNvSpPr>
          <p:nvPr>
            <p:ph type="title"/>
          </p:nvPr>
        </p:nvSpPr>
        <p:spPr/>
        <p:txBody>
          <a:bodyPr/>
          <a:lstStyle/>
          <a:p>
            <a:r>
              <a:rPr lang="en-US" dirty="0" smtClean="0"/>
              <a:t>Document Updates</a:t>
            </a:r>
            <a:endParaRPr lang="en-US" dirty="0"/>
          </a:p>
        </p:txBody>
      </p:sp>
      <p:graphicFrame>
        <p:nvGraphicFramePr>
          <p:cNvPr id="15" name="Content Placeholder 3"/>
          <p:cNvGraphicFramePr>
            <a:graphicFrameLocks noGrp="1"/>
          </p:cNvGraphicFramePr>
          <p:nvPr>
            <p:ph idx="1"/>
            <p:extLst>
              <p:ext uri="{D42A27DB-BD31-4B8C-83A1-F6EECF244321}">
                <p14:modId xmlns:p14="http://schemas.microsoft.com/office/powerpoint/2010/main" xmlns="" val="255214796"/>
              </p:ext>
            </p:extLst>
          </p:nvPr>
        </p:nvGraphicFramePr>
        <p:xfrm>
          <a:off x="485714" y="1079500"/>
          <a:ext cx="8270220" cy="1867154"/>
        </p:xfrm>
        <a:graphic>
          <a:graphicData uri="http://schemas.openxmlformats.org/drawingml/2006/table">
            <a:tbl>
              <a:tblPr firstRow="1" bandRow="1">
                <a:tableStyleId>{93296810-A885-4BE3-A3E7-6D5BEEA58F35}</a:tableStyleId>
              </a:tblPr>
              <a:tblGrid>
                <a:gridCol w="1901886"/>
                <a:gridCol w="1079500"/>
                <a:gridCol w="5288834"/>
              </a:tblGrid>
              <a:tr h="546100">
                <a:tc>
                  <a:txBody>
                    <a:bodyPr/>
                    <a:lstStyle/>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200" b="1" i="0" u="none" strike="noStrike" kern="0" cap="none" spc="60" normalizeH="0" baseline="0" noProof="0" dirty="0" smtClean="0">
                          <a:ln>
                            <a:noFill/>
                          </a:ln>
                          <a:solidFill>
                            <a:prstClr val="white"/>
                          </a:solidFill>
                          <a:effectLst/>
                          <a:uLnTx/>
                          <a:uFillTx/>
                          <a:latin typeface="Arial"/>
                          <a:ea typeface="+mn-ea"/>
                          <a:cs typeface="Arial"/>
                        </a:rPr>
                        <a:t>Date (</a:t>
                      </a:r>
                      <a:r>
                        <a:rPr kumimoji="0" lang="en-US" sz="1200" b="1" i="0" u="none" strike="noStrike" kern="0" cap="none" spc="60" normalizeH="0" baseline="0" noProof="0" dirty="0" err="1" smtClean="0">
                          <a:ln>
                            <a:noFill/>
                          </a:ln>
                          <a:solidFill>
                            <a:prstClr val="white"/>
                          </a:solidFill>
                          <a:effectLst/>
                          <a:uLnTx/>
                          <a:uFillTx/>
                          <a:latin typeface="Arial"/>
                          <a:ea typeface="+mn-ea"/>
                          <a:cs typeface="Arial"/>
                        </a:rPr>
                        <a:t>dd</a:t>
                      </a:r>
                      <a:r>
                        <a:rPr kumimoji="0" lang="en-US" sz="1200" b="1" i="0" u="none" strike="noStrike" kern="0" cap="none" spc="60" normalizeH="0" baseline="0" noProof="0" dirty="0" smtClean="0">
                          <a:ln>
                            <a:noFill/>
                          </a:ln>
                          <a:solidFill>
                            <a:prstClr val="white"/>
                          </a:solidFill>
                          <a:effectLst/>
                          <a:uLnTx/>
                          <a:uFillTx/>
                          <a:latin typeface="Arial"/>
                          <a:ea typeface="+mn-ea"/>
                          <a:cs typeface="Arial"/>
                        </a:rPr>
                        <a:t>/mm/</a:t>
                      </a:r>
                      <a:r>
                        <a:rPr kumimoji="0" lang="en-US" sz="1200" b="1" i="0" u="none" strike="noStrike" kern="0" cap="none" spc="60" normalizeH="0" baseline="0" noProof="0" dirty="0" err="1" smtClean="0">
                          <a:ln>
                            <a:noFill/>
                          </a:ln>
                          <a:solidFill>
                            <a:prstClr val="white"/>
                          </a:solidFill>
                          <a:effectLst/>
                          <a:uLnTx/>
                          <a:uFillTx/>
                          <a:latin typeface="Arial"/>
                          <a:ea typeface="+mn-ea"/>
                          <a:cs typeface="Arial"/>
                        </a:rPr>
                        <a:t>yy</a:t>
                      </a:r>
                      <a:r>
                        <a:rPr kumimoji="0" lang="en-US" sz="1200" b="1" i="0" u="none" strike="noStrike" kern="0" cap="none" spc="60" normalizeH="0" baseline="0" noProof="0" dirty="0" smtClean="0">
                          <a:ln>
                            <a:noFill/>
                          </a:ln>
                          <a:solidFill>
                            <a:prstClr val="white"/>
                          </a:solidFill>
                          <a:effectLst/>
                          <a:uLnTx/>
                          <a:uFillTx/>
                          <a:latin typeface="Arial"/>
                          <a:ea typeface="+mn-ea"/>
                          <a:cs typeface="Arial"/>
                        </a:rPr>
                        <a:t>)</a:t>
                      </a:r>
                      <a:endParaRPr kumimoji="0" lang="en-US" sz="1200" b="1" i="0" u="none" strike="noStrike" kern="0" cap="none" spc="60" normalizeH="0" baseline="0" noProof="0" dirty="0" smtClean="0">
                        <a:ln>
                          <a:noFill/>
                        </a:ln>
                        <a:solidFill>
                          <a:srgbClr val="FFFFFF"/>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marL="0" marR="0" lvl="0" indent="0" algn="r" defTabSz="410291" rtl="0" eaLnBrk="1" fontAlgn="auto" latinLnBrk="0" hangingPunct="1">
                        <a:lnSpc>
                          <a:spcPct val="100000"/>
                        </a:lnSpc>
                        <a:spcBef>
                          <a:spcPts val="0"/>
                        </a:spcBef>
                        <a:spcAft>
                          <a:spcPts val="0"/>
                        </a:spcAft>
                        <a:buClrTx/>
                        <a:buSzTx/>
                        <a:buFontTx/>
                        <a:buNone/>
                        <a:tabLst/>
                        <a:defRPr/>
                      </a:pPr>
                      <a:r>
                        <a:rPr kumimoji="0" lang="en-US" sz="1200" b="1" i="0" u="none" strike="noStrike" kern="0" cap="none" spc="60" normalizeH="0" baseline="0" noProof="0" dirty="0" smtClean="0">
                          <a:ln>
                            <a:noFill/>
                          </a:ln>
                          <a:solidFill>
                            <a:prstClr val="white"/>
                          </a:solidFill>
                          <a:effectLst/>
                          <a:uLnTx/>
                          <a:uFillTx/>
                          <a:latin typeface="Arial"/>
                          <a:ea typeface="+mn-ea"/>
                          <a:cs typeface="Arial"/>
                        </a:rPr>
                        <a:t>Version</a:t>
                      </a:r>
                      <a:endParaRPr kumimoji="0" lang="en-US" sz="1200" b="1" i="0" u="none" strike="noStrike" kern="0" cap="none" spc="60" normalizeH="0" baseline="0" noProof="0" dirty="0">
                        <a:ln>
                          <a:noFill/>
                        </a:ln>
                        <a:solidFill>
                          <a:prstClr val="white"/>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algn="ctr"/>
                      <a:r>
                        <a:rPr lang="en-US" sz="1200" b="1" i="0" noProof="0" dirty="0" smtClean="0">
                          <a:latin typeface="Arial"/>
                          <a:cs typeface="Arial"/>
                        </a:rPr>
                        <a:t>Updates</a:t>
                      </a:r>
                    </a:p>
                  </a:txBody>
                  <a:tcPr marL="180472" marR="180472" marT="54969" marB="54969" anchor="ctr">
                    <a:lnB w="38100" cmpd="sng">
                      <a:noFill/>
                    </a:lnB>
                    <a:solidFill>
                      <a:srgbClr val="25B4FF"/>
                    </a:solidFill>
                  </a:tcPr>
                </a:tc>
              </a:tr>
              <a:tr h="422678">
                <a:tc>
                  <a:txBody>
                    <a:bodyPr/>
                    <a:lstStyle/>
                    <a:p>
                      <a:r>
                        <a:rPr lang="en-US" sz="1200" noProof="0" dirty="0" smtClean="0"/>
                        <a:t>11/08/2015</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noProof="0" dirty="0" smtClean="0">
                          <a:solidFill>
                            <a:srgbClr val="171815"/>
                          </a:solidFill>
                          <a:latin typeface="Arial"/>
                          <a:cs typeface="Arial"/>
                        </a:rPr>
                        <a:t>1.0</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l">
                        <a:buFontTx/>
                        <a:buNone/>
                      </a:pPr>
                      <a:r>
                        <a:rPr lang="en-US" sz="1200" u="none" baseline="0" noProof="0" dirty="0" smtClean="0"/>
                        <a:t>First publication including </a:t>
                      </a:r>
                      <a:r>
                        <a:rPr lang="en-US" sz="1200" dirty="0" smtClean="0"/>
                        <a:t>NexxusETL11</a:t>
                      </a:r>
                      <a:r>
                        <a:rPr lang="en-US" sz="1200" u="none" baseline="0" noProof="0" dirty="0" smtClean="0"/>
                        <a:t> enhancement and new features.</a:t>
                      </a: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422678">
                <a:tc>
                  <a:txBody>
                    <a:bodyPr/>
                    <a:lstStyle/>
                    <a:p>
                      <a:r>
                        <a:rPr lang="en-US" sz="1200" b="0" i="0" noProof="0" dirty="0" smtClean="0">
                          <a:solidFill>
                            <a:srgbClr val="171815"/>
                          </a:solidFill>
                          <a:latin typeface="Arial"/>
                          <a:cs typeface="Arial"/>
                        </a:rPr>
                        <a:t>06/01/2015</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noProof="0" dirty="0" smtClean="0">
                          <a:solidFill>
                            <a:srgbClr val="171815"/>
                          </a:solidFill>
                          <a:latin typeface="Arial"/>
                          <a:cs typeface="Arial"/>
                        </a:rPr>
                        <a:t>2.0</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l">
                        <a:buFontTx/>
                        <a:buNone/>
                      </a:pPr>
                      <a:r>
                        <a:rPr lang="en-US" sz="1200" u="none" baseline="0" noProof="0" dirty="0" smtClean="0"/>
                        <a:t>User creation section has been removed (not relevant anymore in this handbook)</a:t>
                      </a: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422678">
                <a:tc>
                  <a:txBody>
                    <a:bodyPr/>
                    <a:lstStyle/>
                    <a:p>
                      <a:r>
                        <a:rPr lang="en-US" sz="1200" b="0" i="0" noProof="0" dirty="0" smtClean="0">
                          <a:solidFill>
                            <a:srgbClr val="171815"/>
                          </a:solidFill>
                          <a:latin typeface="Arial"/>
                          <a:cs typeface="Arial"/>
                        </a:rPr>
                        <a:t>15/01/2016</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noProof="0" dirty="0" smtClean="0">
                          <a:solidFill>
                            <a:srgbClr val="171815"/>
                          </a:solidFill>
                          <a:latin typeface="Arial"/>
                          <a:cs typeface="Arial"/>
                        </a:rPr>
                        <a:t>3.0</a:t>
                      </a:r>
                      <a:endParaRPr lang="en-US" sz="1200" b="0" i="0" noProof="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l">
                        <a:buFontTx/>
                        <a:buNone/>
                      </a:pPr>
                      <a:r>
                        <a:rPr lang="en-US" sz="1200" u="none" baseline="0" noProof="0" dirty="0" smtClean="0"/>
                        <a:t>Minor typo and graphic improvements</a:t>
                      </a: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bl>
          </a:graphicData>
        </a:graphic>
      </p:graphicFrame>
    </p:spTree>
    <p:extLst>
      <p:ext uri="{BB962C8B-B14F-4D97-AF65-F5344CB8AC3E}">
        <p14:creationId xmlns:p14="http://schemas.microsoft.com/office/powerpoint/2010/main" xmlns="" val="2585888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b="1" dirty="0" smtClean="0"/>
              <a:t>Selected reasons to Export/Import a Job:</a:t>
            </a:r>
          </a:p>
          <a:p>
            <a:pPr marL="402336" lvl="2" indent="-137160">
              <a:spcBef>
                <a:spcPts val="600"/>
              </a:spcBef>
            </a:pPr>
            <a:r>
              <a:rPr lang="en-US" sz="1400" dirty="0" smtClean="0"/>
              <a:t>Retrieve the Variables and Resources of another project</a:t>
            </a:r>
          </a:p>
          <a:p>
            <a:pPr marL="402336" lvl="2" indent="-137160">
              <a:spcBef>
                <a:spcPts val="600"/>
              </a:spcBef>
            </a:pPr>
            <a:r>
              <a:rPr lang="en-US" sz="1400" dirty="0" smtClean="0"/>
              <a:t>Modify a Standard DLS Job for specific needs</a:t>
            </a:r>
          </a:p>
          <a:p>
            <a:pPr marL="402336" lvl="2" indent="-137160">
              <a:spcBef>
                <a:spcPts val="600"/>
              </a:spcBef>
            </a:pPr>
            <a:r>
              <a:rPr lang="en-US" sz="1400" dirty="0" smtClean="0"/>
              <a:t>Backup your own jobs as there is no Save As or Undo in </a:t>
            </a:r>
            <a:r>
              <a:rPr lang="en-US" sz="1400" dirty="0" err="1" smtClean="0"/>
              <a:t>NexxusETL</a:t>
            </a:r>
            <a:endParaRPr lang="en-US" sz="1400" dirty="0" smtClean="0"/>
          </a:p>
          <a:p>
            <a:pPr marL="402336" lvl="2" indent="-137160">
              <a:spcBef>
                <a:spcPts val="600"/>
              </a:spcBef>
            </a:pPr>
            <a:r>
              <a:rPr lang="en-US" sz="1400" dirty="0" smtClean="0"/>
              <a:t>Import a Job from the Configuration Sandbox to the Test Sandbox or to the Production environment</a:t>
            </a:r>
          </a:p>
          <a:p>
            <a:pPr marL="402336" lvl="2" indent="-137160">
              <a:spcBef>
                <a:spcPts val="600"/>
              </a:spcBef>
            </a:pPr>
            <a:endParaRPr lang="en-US" sz="1400" dirty="0" smtClean="0"/>
          </a:p>
          <a:p>
            <a:pPr marL="137160" lvl="1" indent="-137160">
              <a:spcBef>
                <a:spcPts val="600"/>
              </a:spcBef>
              <a:buFont typeface="Arial"/>
              <a:buChar char="•"/>
            </a:pPr>
            <a:r>
              <a:rPr lang="en-US" sz="1600" b="1" dirty="0" smtClean="0"/>
              <a:t>Xml export files are encrypted to ensure data security</a:t>
            </a:r>
          </a:p>
          <a:p>
            <a:pPr marL="137160" lvl="1" indent="-137160">
              <a:spcBef>
                <a:spcPts val="600"/>
              </a:spcBef>
              <a:buFont typeface="Arial"/>
              <a:buChar char="•"/>
            </a:pPr>
            <a:r>
              <a:rPr lang="en-US" sz="1600" b="1" dirty="0" smtClean="0"/>
              <a:t>It is also possible to create a brand new Job</a:t>
            </a:r>
          </a:p>
          <a:p>
            <a:pPr marL="402336" lvl="2" indent="-137160">
              <a:spcBef>
                <a:spcPts val="600"/>
              </a:spcBef>
            </a:pPr>
            <a:r>
              <a:rPr lang="en-US" sz="1400" dirty="0" smtClean="0"/>
              <a:t>To create a new job, open the Specific Project</a:t>
            </a:r>
          </a:p>
          <a:p>
            <a:pPr marL="402336" lvl="2" indent="-137160">
              <a:spcBef>
                <a:spcPts val="600"/>
              </a:spcBef>
            </a:pPr>
            <a:r>
              <a:rPr lang="en-US" sz="1400" dirty="0" smtClean="0"/>
              <a:t>Right click on Jobs and choose </a:t>
            </a:r>
            <a:r>
              <a:rPr lang="en-US" sz="1400" b="1" dirty="0" smtClean="0"/>
              <a:t>New Job</a:t>
            </a:r>
          </a:p>
          <a:p>
            <a:pPr marL="402336" lvl="2" indent="-137160">
              <a:spcBef>
                <a:spcPts val="600"/>
              </a:spcBef>
            </a:pPr>
            <a:endParaRPr lang="en-US" sz="1400" dirty="0" smtClean="0"/>
          </a:p>
          <a:p>
            <a:pPr marL="402336" lvl="2" indent="-137160">
              <a:spcBef>
                <a:spcPts val="600"/>
              </a:spcBef>
            </a:pPr>
            <a:endParaRPr lang="en-US" sz="1000" dirty="0" smtClean="0"/>
          </a:p>
          <a:p>
            <a:pPr marL="137160" lvl="1" indent="-137160">
              <a:spcBef>
                <a:spcPts val="600"/>
              </a:spcBef>
              <a:buFont typeface="Arial"/>
              <a:buChar char="•"/>
            </a:pPr>
            <a:endParaRPr lang="en-US" sz="1600" dirty="0" smtClean="0"/>
          </a:p>
          <a:p>
            <a:pPr marL="402336" lvl="2" indent="-137160">
              <a:spcBef>
                <a:spcPts val="600"/>
              </a:spcBef>
              <a:buNone/>
            </a:pPr>
            <a:endParaRPr lang="en-US" sz="1400" dirty="0" smtClean="0"/>
          </a:p>
          <a:p>
            <a:pPr marL="137160" lvl="1" indent="-137160">
              <a:spcBef>
                <a:spcPts val="600"/>
              </a:spcBef>
              <a:buFont typeface="Arial"/>
              <a:buChar char="•"/>
            </a:pPr>
            <a:endParaRPr lang="en-US" sz="1600"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Getting started with </a:t>
            </a:r>
            <a:r>
              <a:rPr lang="en-US" sz="3200" dirty="0" err="1" smtClean="0"/>
              <a:t>NexxusETL</a:t>
            </a:r>
            <a:endParaRPr lang="en-GB" dirty="0"/>
          </a:p>
        </p:txBody>
      </p:sp>
      <p:pic>
        <p:nvPicPr>
          <p:cNvPr id="10" name="Picture 2"/>
          <p:cNvPicPr>
            <a:picLocks noChangeAspect="1" noChangeArrowheads="1"/>
          </p:cNvPicPr>
          <p:nvPr/>
        </p:nvPicPr>
        <p:blipFill>
          <a:blip r:embed="rId2" cstate="print"/>
          <a:srcRect l="3047" t="1920" r="3835" b="5217"/>
          <a:stretch>
            <a:fillRect/>
          </a:stretch>
        </p:blipFill>
        <p:spPr bwMode="auto">
          <a:xfrm>
            <a:off x="6350000" y="3481830"/>
            <a:ext cx="2193925" cy="2260600"/>
          </a:xfrm>
          <a:prstGeom prst="rect">
            <a:avLst/>
          </a:prstGeom>
          <a:ln>
            <a:noFill/>
          </a:ln>
          <a:effectLst>
            <a:outerShdw blurRad="292100" dist="139700" dir="2700000" algn="tl" rotWithShape="0">
              <a:srgbClr val="333333">
                <a:alpha val="65000"/>
              </a:srgbClr>
            </a:outerShdw>
          </a:effectLst>
        </p:spPr>
      </p:pic>
      <p:sp>
        <p:nvSpPr>
          <p:cNvPr id="11" name="TextBox 10"/>
          <p:cNvSpPr txBox="1"/>
          <p:nvPr/>
        </p:nvSpPr>
        <p:spPr>
          <a:xfrm>
            <a:off x="1018094" y="5568593"/>
            <a:ext cx="5055622" cy="738664"/>
          </a:xfrm>
          <a:prstGeom prst="rect">
            <a:avLst/>
          </a:prstGeom>
          <a:noFill/>
        </p:spPr>
        <p:txBody>
          <a:bodyPr wrap="square" rtlCol="0">
            <a:spAutoFit/>
          </a:bodyPr>
          <a:lstStyle/>
          <a:p>
            <a:pPr algn="ctr"/>
            <a:r>
              <a:rPr lang="en-US" sz="1400" b="1" dirty="0" smtClean="0"/>
              <a:t>Jobs in the </a:t>
            </a:r>
            <a:r>
              <a:rPr lang="en-US" sz="1400" b="1" dirty="0" err="1" smtClean="0"/>
              <a:t>OneKey</a:t>
            </a:r>
            <a:r>
              <a:rPr lang="en-US" sz="1400" b="1" dirty="0" smtClean="0"/>
              <a:t> project </a:t>
            </a:r>
          </a:p>
          <a:p>
            <a:pPr algn="ctr"/>
            <a:r>
              <a:rPr lang="en-US" sz="1400" b="1" dirty="0" smtClean="0"/>
              <a:t>(MI_OKC_F-I or OKC_F-II or OKC_CEF-1)</a:t>
            </a:r>
          </a:p>
          <a:p>
            <a:pPr algn="ctr"/>
            <a:r>
              <a:rPr lang="en-US" sz="1400" b="1" dirty="0" smtClean="0"/>
              <a:t>should not be Exported and modified</a:t>
            </a:r>
            <a:endParaRPr lang="en-GB" sz="1400" b="1" dirty="0"/>
          </a:p>
        </p:txBody>
      </p:sp>
      <p:pic>
        <p:nvPicPr>
          <p:cNvPr id="12" name="Picture 11" descr="warning.gif"/>
          <p:cNvPicPr>
            <a:picLocks noChangeAspect="1"/>
          </p:cNvPicPr>
          <p:nvPr/>
        </p:nvPicPr>
        <p:blipFill>
          <a:blip r:embed="rId3" cstate="print"/>
          <a:stretch>
            <a:fillRect/>
          </a:stretch>
        </p:blipFill>
        <p:spPr>
          <a:xfrm>
            <a:off x="3131840" y="4725144"/>
            <a:ext cx="792088" cy="633671"/>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dirty="0" smtClean="0"/>
              <a:t>The option to delete jobs, across projects is available with </a:t>
            </a:r>
            <a:r>
              <a:rPr lang="en-US" sz="1600" i="1" dirty="0" smtClean="0">
                <a:solidFill>
                  <a:srgbClr val="FF940C"/>
                </a:solidFill>
              </a:rPr>
              <a:t>proper project access</a:t>
            </a:r>
            <a:r>
              <a:rPr lang="en-US" sz="1600" dirty="0" smtClean="0">
                <a:solidFill>
                  <a:srgbClr val="FF940C"/>
                </a:solidFill>
              </a:rPr>
              <a:t>.</a:t>
            </a:r>
            <a:endParaRPr lang="en-US" sz="1400" dirty="0" smtClean="0">
              <a:solidFill>
                <a:srgbClr val="FF940C"/>
              </a:solidFill>
            </a:endParaRPr>
          </a:p>
          <a:p>
            <a:r>
              <a:rPr lang="en-US" sz="1600" dirty="0" smtClean="0"/>
              <a:t>1.  The Delete Job icon      is displayed at the job name node level for unlocked jobs in the Project Explorer. </a:t>
            </a:r>
          </a:p>
          <a:p>
            <a:r>
              <a:rPr lang="en-US" sz="1600" dirty="0" smtClean="0"/>
              <a:t>2.  Click to toggle from disabled       to enabled  </a:t>
            </a:r>
          </a:p>
          <a:p>
            <a:r>
              <a:rPr lang="en-US" sz="1600" dirty="0" smtClean="0"/>
              <a:t>3.  When enabled - delete icons will display to the left of the jobs</a:t>
            </a:r>
          </a:p>
          <a:p>
            <a:endParaRPr lang="en-US" sz="1600" dirty="0" smtClean="0"/>
          </a:p>
          <a:p>
            <a:pPr marL="402336" lvl="2" indent="-137160">
              <a:spcBef>
                <a:spcPts val="600"/>
              </a:spcBef>
              <a:buNone/>
            </a:pPr>
            <a:r>
              <a:rPr lang="en-US" sz="2000" dirty="0" smtClean="0">
                <a:solidFill>
                  <a:srgbClr val="23A3FF"/>
                </a:solidFill>
              </a:rPr>
              <a:t>1							2							3</a:t>
            </a:r>
          </a:p>
          <a:p>
            <a:pPr marL="402336" lvl="2" indent="-137160">
              <a:spcBef>
                <a:spcPts val="600"/>
              </a:spcBef>
            </a:pPr>
            <a:endParaRPr lang="en-US" sz="1000" dirty="0" smtClean="0"/>
          </a:p>
          <a:p>
            <a:pPr marL="137160" lvl="1" indent="-137160">
              <a:spcBef>
                <a:spcPts val="600"/>
              </a:spcBef>
              <a:buFont typeface="Arial"/>
              <a:buChar char="•"/>
            </a:pPr>
            <a:endParaRPr lang="en-US" sz="1600" dirty="0" smtClean="0"/>
          </a:p>
          <a:p>
            <a:pPr marL="402336" lvl="2" indent="-137160">
              <a:spcBef>
                <a:spcPts val="600"/>
              </a:spcBef>
              <a:buNone/>
            </a:pPr>
            <a:endParaRPr lang="en-US" sz="1400" dirty="0" smtClean="0"/>
          </a:p>
          <a:p>
            <a:pPr marL="137160" lvl="1" indent="-137160">
              <a:spcBef>
                <a:spcPts val="600"/>
              </a:spcBef>
              <a:buFont typeface="Arial"/>
              <a:buChar char="•"/>
            </a:pPr>
            <a:endParaRPr lang="en-US" sz="1600"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Delete Multiple jobs option</a:t>
            </a:r>
            <a:endParaRPr lang="en-GB" dirty="0"/>
          </a:p>
        </p:txBody>
      </p:sp>
      <p:pic>
        <p:nvPicPr>
          <p:cNvPr id="8"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2699792" y="1556792"/>
            <a:ext cx="285750" cy="249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9" name="Picture 4"/>
          <p:cNvPicPr>
            <a:picLocks noChangeAspect="1" noChangeArrowheads="1"/>
          </p:cNvPicPr>
          <p:nvPr/>
        </p:nvPicPr>
        <p:blipFill>
          <a:blip r:embed="rId2" cstate="email">
            <a:extLst>
              <a:ext uri="{28A0092B-C50C-407E-A947-70E740481C1C}">
                <a14:useLocalDpi xmlns:a14="http://schemas.microsoft.com/office/drawing/2010/main" xmlns="" val="0"/>
              </a:ext>
            </a:extLst>
          </a:blip>
          <a:srcRect/>
          <a:stretch>
            <a:fillRect/>
          </a:stretch>
        </p:blipFill>
        <p:spPr bwMode="auto">
          <a:xfrm>
            <a:off x="3491880" y="2276872"/>
            <a:ext cx="285750" cy="24923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860032" y="2276872"/>
            <a:ext cx="304800" cy="2555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pic>
        <p:nvPicPr>
          <p:cNvPr id="14"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rcRect r="3265" b="5410"/>
          <a:stretch>
            <a:fillRect/>
          </a:stretch>
        </p:blipFill>
        <p:spPr bwMode="auto">
          <a:xfrm>
            <a:off x="587524" y="3881239"/>
            <a:ext cx="2321931" cy="206322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9"/>
          <p:cNvPicPr>
            <a:picLocks noChangeAspect="1" noChangeArrowheads="1"/>
          </p:cNvPicPr>
          <p:nvPr/>
        </p:nvPicPr>
        <p:blipFill>
          <a:blip r:embed="rId5" cstate="print">
            <a:extLst>
              <a:ext uri="{28A0092B-C50C-407E-A947-70E740481C1C}">
                <a14:useLocalDpi xmlns:a14="http://schemas.microsoft.com/office/drawing/2010/main" xmlns="" val="0"/>
              </a:ext>
            </a:extLst>
          </a:blip>
          <a:srcRect r="2915" b="5354"/>
          <a:stretch>
            <a:fillRect/>
          </a:stretch>
        </p:blipFill>
        <p:spPr bwMode="auto">
          <a:xfrm>
            <a:off x="3111101" y="3911922"/>
            <a:ext cx="2422800" cy="21275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 name="Picture 10"/>
          <p:cNvPicPr>
            <a:picLocks noChangeAspect="1" noChangeArrowheads="1"/>
          </p:cNvPicPr>
          <p:nvPr/>
        </p:nvPicPr>
        <p:blipFill>
          <a:blip r:embed="rId6" cstate="print">
            <a:extLst>
              <a:ext uri="{28A0092B-C50C-407E-A947-70E740481C1C}">
                <a14:useLocalDpi xmlns:a14="http://schemas.microsoft.com/office/drawing/2010/main" xmlns="" val="0"/>
              </a:ext>
            </a:extLst>
          </a:blip>
          <a:srcRect r="1880" b="6248"/>
          <a:stretch>
            <a:fillRect/>
          </a:stretch>
        </p:blipFill>
        <p:spPr bwMode="auto">
          <a:xfrm>
            <a:off x="5796136" y="3953247"/>
            <a:ext cx="2504716" cy="20895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ectangle 10"/>
          <p:cNvSpPr/>
          <p:nvPr/>
        </p:nvSpPr>
        <p:spPr>
          <a:xfrm>
            <a:off x="1590675" y="4168762"/>
            <a:ext cx="271463" cy="298463"/>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dirty="0" smtClean="0"/>
              <a:t>After all jobs have been selected for deletion  click on the Job Delete icon from the top menu bar to open the Delete Jobs form.</a:t>
            </a:r>
          </a:p>
          <a:p>
            <a:endParaRPr lang="en-US" sz="1600" dirty="0" smtClean="0"/>
          </a:p>
          <a:p>
            <a:pPr marL="402336" lvl="2" indent="-137160">
              <a:spcBef>
                <a:spcPts val="600"/>
              </a:spcBef>
            </a:pPr>
            <a:endParaRPr lang="en-US" sz="1000" dirty="0" smtClean="0"/>
          </a:p>
          <a:p>
            <a:pPr marL="137160" lvl="1" indent="-137160">
              <a:spcBef>
                <a:spcPts val="600"/>
              </a:spcBef>
              <a:buFont typeface="Arial"/>
              <a:buChar char="•"/>
            </a:pPr>
            <a:endParaRPr lang="en-US" sz="1600" dirty="0" smtClean="0"/>
          </a:p>
          <a:p>
            <a:pPr marL="402336" lvl="2" indent="-137160">
              <a:spcBef>
                <a:spcPts val="600"/>
              </a:spcBef>
              <a:buNone/>
            </a:pPr>
            <a:endParaRPr lang="en-US" sz="1400" dirty="0" smtClean="0"/>
          </a:p>
          <a:p>
            <a:pPr marL="137160" lvl="1" indent="-137160">
              <a:spcBef>
                <a:spcPts val="600"/>
              </a:spcBef>
              <a:buFont typeface="Arial"/>
              <a:buChar char="•"/>
            </a:pPr>
            <a:endParaRPr lang="en-US" sz="1600"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Delete Multiple jobs option</a:t>
            </a:r>
            <a:endParaRPr lang="en-GB" dirty="0"/>
          </a:p>
        </p:txBody>
      </p:sp>
      <p:pic>
        <p:nvPicPr>
          <p:cNvPr id="11"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2843808" y="1844824"/>
            <a:ext cx="2759690" cy="576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4"/>
          <p:cNvPicPr>
            <a:picLocks noChangeAspect="1" noChangeArrowheads="1"/>
          </p:cNvPicPr>
          <p:nvPr/>
        </p:nvPicPr>
        <p:blipFill>
          <a:blip r:embed="rId4" cstate="email">
            <a:extLst>
              <a:ext uri="{28A0092B-C50C-407E-A947-70E740481C1C}">
                <a14:useLocalDpi xmlns:a14="http://schemas.microsoft.com/office/drawing/2010/main" xmlns="" val="0"/>
              </a:ext>
            </a:extLst>
          </a:blip>
          <a:srcRect r="575" b="2551"/>
          <a:stretch>
            <a:fillRect/>
          </a:stretch>
        </p:blipFill>
        <p:spPr bwMode="auto">
          <a:xfrm>
            <a:off x="627423" y="2691351"/>
            <a:ext cx="7875309" cy="31750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p:nvPr/>
        </p:nvSpPr>
        <p:spPr>
          <a:xfrm>
            <a:off x="2914650" y="1903350"/>
            <a:ext cx="881063" cy="449325"/>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dirty="0" smtClean="0"/>
              <a:t>It is possible to delete project</a:t>
            </a:r>
          </a:p>
          <a:p>
            <a:pPr marL="402336" lvl="2" indent="-137160">
              <a:spcBef>
                <a:spcPts val="600"/>
              </a:spcBef>
            </a:pPr>
            <a:endParaRPr lang="en-US" sz="1000" dirty="0" smtClean="0"/>
          </a:p>
          <a:p>
            <a:pPr marL="137160" lvl="1" indent="-137160">
              <a:spcBef>
                <a:spcPts val="600"/>
              </a:spcBef>
              <a:buFont typeface="Arial"/>
              <a:buChar char="•"/>
            </a:pPr>
            <a:endParaRPr lang="en-US" sz="1600" dirty="0" smtClean="0"/>
          </a:p>
          <a:p>
            <a:pPr marL="402336" lvl="2" indent="-137160">
              <a:spcBef>
                <a:spcPts val="600"/>
              </a:spcBef>
              <a:buNone/>
            </a:pPr>
            <a:endParaRPr lang="en-US" sz="1400" dirty="0" smtClean="0"/>
          </a:p>
          <a:p>
            <a:pPr marL="137160" lvl="1" indent="-137160">
              <a:spcBef>
                <a:spcPts val="600"/>
              </a:spcBef>
              <a:buFont typeface="Arial"/>
              <a:buChar char="•"/>
            </a:pPr>
            <a:endParaRPr lang="en-US" sz="1600"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Delete Multiple jobs option</a:t>
            </a:r>
            <a:endParaRPr lang="en-GB" dirty="0"/>
          </a:p>
        </p:txBody>
      </p:sp>
      <p:pic>
        <p:nvPicPr>
          <p:cNvPr id="7" name="Picture 2"/>
          <p:cNvPicPr>
            <a:picLocks noChangeAspect="1" noChangeArrowheads="1"/>
          </p:cNvPicPr>
          <p:nvPr/>
        </p:nvPicPr>
        <p:blipFill>
          <a:blip r:embed="rId3" cstate="print"/>
          <a:srcRect/>
          <a:stretch>
            <a:fillRect/>
          </a:stretch>
        </p:blipFill>
        <p:spPr bwMode="auto">
          <a:xfrm>
            <a:off x="1979712" y="1988840"/>
            <a:ext cx="5040560" cy="402943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Query tab</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dirty="0" smtClean="0"/>
              <a:t>The </a:t>
            </a:r>
            <a:r>
              <a:rPr lang="en-US" sz="1600" b="1" dirty="0" smtClean="0"/>
              <a:t>Query</a:t>
            </a:r>
            <a:r>
              <a:rPr lang="en-US" sz="1600" dirty="0" smtClean="0"/>
              <a:t> </a:t>
            </a:r>
            <a:r>
              <a:rPr lang="en-US" sz="1600" b="1" dirty="0" smtClean="0"/>
              <a:t>tab</a:t>
            </a:r>
            <a:r>
              <a:rPr lang="en-US" sz="1600" dirty="0" smtClean="0"/>
              <a:t> allows the user to execute queries against tables and view the result set in </a:t>
            </a:r>
            <a:r>
              <a:rPr lang="en-US" sz="1600" dirty="0" err="1" smtClean="0"/>
              <a:t>NexxusETL</a:t>
            </a:r>
            <a:endParaRPr lang="en-US" sz="1600" dirty="0" smtClean="0"/>
          </a:p>
          <a:p>
            <a:r>
              <a:rPr lang="en-US" sz="1600" dirty="0" smtClean="0"/>
              <a:t>The </a:t>
            </a:r>
            <a:r>
              <a:rPr lang="en-US" sz="1600" b="1" dirty="0" smtClean="0"/>
              <a:t>Query tab </a:t>
            </a:r>
            <a:r>
              <a:rPr lang="en-US" sz="1600" dirty="0" smtClean="0"/>
              <a:t>option must be selected in the </a:t>
            </a:r>
            <a:r>
              <a:rPr lang="en-US" sz="1600" b="1" dirty="0" smtClean="0"/>
              <a:t>New User -  Application Tabs </a:t>
            </a:r>
            <a:r>
              <a:rPr lang="en-US" sz="1600" dirty="0" smtClean="0"/>
              <a:t>for the logged in user</a:t>
            </a:r>
            <a:endParaRPr lang="en-US" sz="1400" dirty="0" smtClean="0"/>
          </a:p>
          <a:p>
            <a:r>
              <a:rPr lang="en-US" sz="1600" dirty="0" smtClean="0"/>
              <a:t>The SQL actions that can be executed by the user are also selected in the New User page under the </a:t>
            </a:r>
            <a:r>
              <a:rPr lang="en-US" sz="1600" b="1" dirty="0" smtClean="0"/>
              <a:t>Query tab</a:t>
            </a:r>
          </a:p>
          <a:p>
            <a:r>
              <a:rPr lang="en-US" sz="1600" dirty="0" smtClean="0"/>
              <a:t>Those SQL actions are </a:t>
            </a:r>
            <a:r>
              <a:rPr lang="en-US" sz="1600" b="1" dirty="0" smtClean="0"/>
              <a:t>execute</a:t>
            </a:r>
            <a:r>
              <a:rPr lang="en-US" sz="1600" dirty="0" smtClean="0"/>
              <a:t>, </a:t>
            </a:r>
            <a:r>
              <a:rPr lang="en-US" sz="1600" b="1" dirty="0" smtClean="0"/>
              <a:t>select</a:t>
            </a:r>
            <a:r>
              <a:rPr lang="en-US" sz="1600" dirty="0" smtClean="0"/>
              <a:t>, </a:t>
            </a:r>
            <a:r>
              <a:rPr lang="en-US" sz="1600" b="1" dirty="0" smtClean="0"/>
              <a:t>insert</a:t>
            </a:r>
            <a:r>
              <a:rPr lang="en-US" sz="1600" dirty="0" smtClean="0"/>
              <a:t>, </a:t>
            </a:r>
            <a:r>
              <a:rPr lang="en-US" sz="1600" b="1" dirty="0" smtClean="0"/>
              <a:t>update</a:t>
            </a:r>
            <a:r>
              <a:rPr lang="en-US" sz="1600" dirty="0" smtClean="0"/>
              <a:t> and </a:t>
            </a:r>
            <a:r>
              <a:rPr lang="en-US" sz="1600" b="1" dirty="0" smtClean="0"/>
              <a:t>delete</a:t>
            </a:r>
          </a:p>
          <a:p>
            <a:r>
              <a:rPr lang="en-US" sz="1600" dirty="0" smtClean="0"/>
              <a:t>Database connection resources must be created and saved prior to using the </a:t>
            </a:r>
            <a:r>
              <a:rPr lang="en-US" sz="1600" b="1" dirty="0" smtClean="0"/>
              <a:t>Query</a:t>
            </a:r>
            <a:r>
              <a:rPr lang="en-US" sz="1600" dirty="0" smtClean="0"/>
              <a:t> tab</a:t>
            </a:r>
          </a:p>
          <a:p>
            <a:r>
              <a:rPr lang="en-US" sz="1600" dirty="0" smtClean="0"/>
              <a:t>To save the result set as a local .</a:t>
            </a:r>
            <a:r>
              <a:rPr lang="en-US" sz="1600" dirty="0" err="1" smtClean="0"/>
              <a:t>csv</a:t>
            </a:r>
            <a:r>
              <a:rPr lang="en-US" sz="1600" dirty="0" smtClean="0"/>
              <a:t> file click </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Query tab</a:t>
            </a:r>
            <a:endParaRPr lang="en-GB"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788024" y="4005064"/>
            <a:ext cx="385149" cy="4239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050999"/>
            <a:ext cx="8279999" cy="5632376"/>
          </a:xfrm>
        </p:spPr>
        <p:txBody>
          <a:bodyPr/>
          <a:lstStyle/>
          <a:p>
            <a:pPr indent="-228600">
              <a:lnSpc>
                <a:spcPct val="150000"/>
              </a:lnSpc>
              <a:buSzTx/>
              <a:buNone/>
              <a:tabLst>
                <a:tab pos="7172325" algn="l"/>
              </a:tabLst>
            </a:pPr>
            <a:r>
              <a:rPr lang="fr-FR" sz="1800" dirty="0" smtClean="0">
                <a:solidFill>
                  <a:srgbClr val="6F6F6F"/>
                </a:solidFill>
                <a:latin typeface="Arial" pitchFamily="34" charset="0"/>
                <a:hlinkClick r:id="rId2" action="ppaction://hlinksldjump"/>
              </a:rPr>
              <a:t>INTRODUCTION	3</a:t>
            </a:r>
            <a:endParaRPr lang="fr-FR" sz="1800" dirty="0" smtClean="0">
              <a:solidFill>
                <a:srgbClr val="6F6F6F"/>
              </a:solidFill>
              <a:latin typeface="Arial" pitchFamily="34" charset="0"/>
              <a:hlinkClick r:id="rId3" action="ppaction://hlinksldjump"/>
            </a:endParaRPr>
          </a:p>
          <a:p>
            <a:pPr indent="-228600">
              <a:lnSpc>
                <a:spcPct val="150000"/>
              </a:lnSpc>
              <a:buSzTx/>
              <a:buNone/>
              <a:tabLst>
                <a:tab pos="7172325" algn="l"/>
              </a:tabLst>
            </a:pPr>
            <a:r>
              <a:rPr lang="en-US" sz="1800" dirty="0" smtClean="0">
                <a:solidFill>
                  <a:srgbClr val="6F6F6F"/>
                </a:solidFill>
                <a:latin typeface="Arial" pitchFamily="34" charset="0"/>
                <a:hlinkClick r:id="rId4" action="ppaction://hlinksldjump"/>
              </a:rPr>
              <a:t>GETTING STARTED WITH </a:t>
            </a:r>
            <a:r>
              <a:rPr lang="en-US" sz="1800" dirty="0" err="1" smtClean="0">
                <a:solidFill>
                  <a:srgbClr val="6F6F6F"/>
                </a:solidFill>
                <a:latin typeface="Arial" pitchFamily="34" charset="0"/>
                <a:hlinkClick r:id="rId4" action="ppaction://hlinksldjump"/>
              </a:rPr>
              <a:t>NexxusETL</a:t>
            </a:r>
            <a:r>
              <a:rPr lang="fr-FR" sz="1800" dirty="0" smtClean="0">
                <a:solidFill>
                  <a:srgbClr val="6F6F6F"/>
                </a:solidFill>
                <a:latin typeface="Arial" pitchFamily="34" charset="0"/>
                <a:hlinkClick r:id="rId4" action="ppaction://hlinksldjump"/>
              </a:rPr>
              <a:t>	8</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5" action="ppaction://hlinksldjump"/>
              </a:rPr>
              <a:t>QUERY TAB</a:t>
            </a:r>
            <a:r>
              <a:rPr lang="fr-FR" sz="1800" dirty="0" smtClean="0">
                <a:solidFill>
                  <a:srgbClr val="6F6F6F"/>
                </a:solidFill>
                <a:latin typeface="Arial" pitchFamily="34" charset="0"/>
                <a:hlinkClick r:id="rId5" action="ppaction://hlinksldjump"/>
              </a:rPr>
              <a:t>	17</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6" action="ppaction://hlinksldjump"/>
              </a:rPr>
              <a:t>GLOBAL VARIABLES AND GLOBAL RESOURCES	21</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7" action="ppaction://hlinksldjump"/>
              </a:rPr>
              <a:t>JOB DESIGNER </a:t>
            </a:r>
            <a:r>
              <a:rPr lang="fr-FR" sz="1800" dirty="0" smtClean="0">
                <a:solidFill>
                  <a:srgbClr val="6F6F6F"/>
                </a:solidFill>
                <a:latin typeface="Arial" pitchFamily="34" charset="0"/>
                <a:sym typeface="Arial" pitchFamily="34" charset="0"/>
                <a:hlinkClick r:id="rId7" action="ppaction://hlinksldjump"/>
              </a:rPr>
              <a:t>	</a:t>
            </a:r>
            <a:r>
              <a:rPr lang="fr-FR" sz="1800" dirty="0" smtClean="0">
                <a:solidFill>
                  <a:srgbClr val="6F6F6F"/>
                </a:solidFill>
                <a:latin typeface="Arial" pitchFamily="34" charset="0"/>
                <a:hlinkClick r:id="rId7" action="ppaction://hlinksldjump"/>
              </a:rPr>
              <a:t>23</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8" action="ppaction://hlinksldjump"/>
              </a:rPr>
              <a:t>COPY OPTIONS </a:t>
            </a:r>
            <a:r>
              <a:rPr lang="fr-FR" sz="1800" dirty="0" smtClean="0">
                <a:solidFill>
                  <a:srgbClr val="6F6F6F"/>
                </a:solidFill>
                <a:latin typeface="Arial" pitchFamily="34" charset="0"/>
                <a:hlinkClick r:id="rId8" action="ppaction://hlinksldjump"/>
              </a:rPr>
              <a:t>	55</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9" action="ppaction://hlinksldjump"/>
              </a:rPr>
              <a:t>ENTITY MANAGEMENT AND DYNAMIC FIELDS </a:t>
            </a:r>
            <a:r>
              <a:rPr lang="fr-FR" sz="1800" dirty="0" smtClean="0">
                <a:solidFill>
                  <a:srgbClr val="6F6F6F"/>
                </a:solidFill>
                <a:latin typeface="Arial" pitchFamily="34" charset="0"/>
                <a:hlinkClick r:id="rId9" action="ppaction://hlinksldjump"/>
              </a:rPr>
              <a:t>	63</a:t>
            </a:r>
            <a:endParaRPr lang="fr-FR" sz="1800" dirty="0" smtClean="0">
              <a:solidFill>
                <a:srgbClr val="6F6F6F"/>
              </a:solidFill>
              <a:latin typeface="Arial" pitchFamily="34" charset="0"/>
              <a:hlinkClick r:id="" action="ppaction://noaction"/>
            </a:endParaRPr>
          </a:p>
          <a:p>
            <a:pPr indent="-228600">
              <a:lnSpc>
                <a:spcPct val="150000"/>
              </a:lnSpc>
              <a:buSzTx/>
              <a:buNone/>
              <a:tabLst>
                <a:tab pos="7172325" algn="l"/>
              </a:tabLst>
            </a:pPr>
            <a:r>
              <a:rPr lang="en-US" sz="1800" dirty="0" smtClean="0">
                <a:solidFill>
                  <a:srgbClr val="6F6F6F"/>
                </a:solidFill>
                <a:latin typeface="Arial" pitchFamily="34" charset="0"/>
                <a:hlinkClick r:id="rId10" action="ppaction://hlinksldjump"/>
              </a:rPr>
              <a:t>SPECIFIC INTERFACES </a:t>
            </a:r>
            <a:r>
              <a:rPr lang="fr-FR" sz="1800" dirty="0" smtClean="0">
                <a:solidFill>
                  <a:srgbClr val="6F6F6F"/>
                </a:solidFill>
                <a:latin typeface="Arial" pitchFamily="34" charset="0"/>
                <a:sym typeface="Arial" pitchFamily="34" charset="0"/>
                <a:hlinkClick r:id="rId10" action="ppaction://hlinksldjump"/>
              </a:rPr>
              <a:t>	</a:t>
            </a:r>
            <a:r>
              <a:rPr lang="fr-FR" sz="1800" dirty="0" smtClean="0">
                <a:solidFill>
                  <a:srgbClr val="6F6F6F"/>
                </a:solidFill>
                <a:latin typeface="Arial" pitchFamily="34" charset="0"/>
                <a:hlinkClick r:id="rId10" action="ppaction://hlinksldjump"/>
              </a:rPr>
              <a:t>77</a:t>
            </a:r>
            <a:endParaRPr lang="fr-FR" sz="1800" dirty="0" smtClean="0">
              <a:solidFill>
                <a:srgbClr val="6F6F6F"/>
              </a:solidFill>
              <a:latin typeface="Arial" pitchFamily="34" charset="0"/>
              <a:hlinkClick r:id="" action="ppaction://noaction"/>
            </a:endParaRPr>
          </a:p>
          <a:p>
            <a:endParaRPr lang="en-GB" sz="1800" dirty="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Summary</a:t>
            </a:r>
            <a:endParaRPr lang="en-GB"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r>
              <a:rPr lang="en-US" sz="1600" dirty="0" smtClean="0"/>
              <a:t>Table filters assigned to the User will affect the Query result set</a:t>
            </a:r>
          </a:p>
          <a:p>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Query tab</a:t>
            </a:r>
            <a:endParaRPr lang="en-GB" dirty="0"/>
          </a:p>
        </p:txBody>
      </p:sp>
      <p:pic>
        <p:nvPicPr>
          <p:cNvPr id="7" name="Picture 2"/>
          <p:cNvPicPr>
            <a:picLocks noChangeAspect="1" noChangeArrowheads="1"/>
          </p:cNvPicPr>
          <p:nvPr/>
        </p:nvPicPr>
        <p:blipFill>
          <a:blip r:embed="rId2" cstate="print"/>
          <a:srcRect/>
          <a:stretch>
            <a:fillRect/>
          </a:stretch>
        </p:blipFill>
        <p:spPr bwMode="auto">
          <a:xfrm>
            <a:off x="409230" y="1707385"/>
            <a:ext cx="8325541" cy="4301529"/>
          </a:xfrm>
          <a:prstGeom prst="rect">
            <a:avLst/>
          </a:prstGeom>
          <a:noFill/>
          <a:ln w="9525">
            <a:noFill/>
            <a:miter lim="800000"/>
            <a:headEnd/>
            <a:tailEnd/>
          </a:ln>
        </p:spPr>
      </p:pic>
      <p:sp>
        <p:nvSpPr>
          <p:cNvPr id="8" name="Rectangle 7"/>
          <p:cNvSpPr/>
          <p:nvPr/>
        </p:nvSpPr>
        <p:spPr>
          <a:xfrm>
            <a:off x="495443" y="3284707"/>
            <a:ext cx="1573388" cy="670073"/>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10" name="Straight Arrow Connector 9"/>
          <p:cNvCxnSpPr/>
          <p:nvPr/>
        </p:nvCxnSpPr>
        <p:spPr>
          <a:xfrm flipV="1">
            <a:off x="2068831" y="2863850"/>
            <a:ext cx="553719" cy="420857"/>
          </a:xfrm>
          <a:prstGeom prst="straightConnector1">
            <a:avLst/>
          </a:prstGeom>
          <a:ln w="28575" cmpd="sng">
            <a:solidFill>
              <a:srgbClr val="FF940C"/>
            </a:solidFill>
            <a:tailEnd type="arrow"/>
          </a:ln>
          <a:effectLst/>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47583"/>
            <a:ext cx="8279999" cy="5083736"/>
          </a:xfrm>
        </p:spPr>
        <p:txBody>
          <a:bodyPr/>
          <a:lstStyle/>
          <a:p>
            <a:endParaRPr lang="en-US" sz="1600" dirty="0" smtClean="0"/>
          </a:p>
          <a:p>
            <a:r>
              <a:rPr lang="en-US" sz="1600" dirty="0" smtClean="0"/>
              <a:t>To return a time stamped list of all the queries executed against this DB Connection, click the Query History tab and click Get Query History</a:t>
            </a:r>
          </a:p>
          <a:p>
            <a:r>
              <a:rPr lang="en-US" sz="1600" dirty="0" smtClean="0"/>
              <a:t>To re-execute, double click on a SQL statement to copy it back to the execute statement area</a:t>
            </a:r>
          </a:p>
          <a:p>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Query tab – Query history</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495443" y="2908934"/>
            <a:ext cx="8303014" cy="2886075"/>
          </a:xfrm>
          <a:prstGeom prst="rect">
            <a:avLst/>
          </a:prstGeom>
          <a:noFill/>
          <a:ln w="9525">
            <a:solidFill>
              <a:schemeClr val="tx1"/>
            </a:solidFill>
            <a:miter lim="800000"/>
            <a:headEnd/>
            <a:tailEnd/>
          </a:ln>
        </p:spPr>
      </p:pic>
      <p:sp>
        <p:nvSpPr>
          <p:cNvPr id="9" name="Rectangle 8"/>
          <p:cNvSpPr/>
          <p:nvPr/>
        </p:nvSpPr>
        <p:spPr>
          <a:xfrm>
            <a:off x="608011" y="5029677"/>
            <a:ext cx="1063627" cy="185261"/>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Global Variables and</a:t>
            </a:r>
          </a:p>
          <a:p>
            <a:r>
              <a:rPr lang="en-US" dirty="0" smtClean="0"/>
              <a:t>Global Resources</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37160" lvl="1" indent="-137160">
              <a:buFont typeface="Arial"/>
              <a:buChar char="•"/>
            </a:pPr>
            <a:r>
              <a:rPr lang="en-US" sz="1600" dirty="0" smtClean="0"/>
              <a:t>Example of the Global Variable </a:t>
            </a:r>
            <a:r>
              <a:rPr lang="en-US" sz="1600" b="1" dirty="0" err="1" smtClean="0"/>
              <a:t>ImportRootPath</a:t>
            </a:r>
            <a:r>
              <a:rPr lang="en-US" sz="1600" dirty="0" smtClean="0"/>
              <a:t>.</a:t>
            </a:r>
          </a:p>
          <a:p>
            <a:pPr marL="137160" lvl="1" indent="-137160">
              <a:buFont typeface="Arial"/>
              <a:buChar char="•"/>
            </a:pPr>
            <a:r>
              <a:rPr lang="en-US" sz="1600" dirty="0" smtClean="0"/>
              <a:t>This Variable is used to recover the path of the dedicated directory structure on the Application Server from the MI database.</a:t>
            </a:r>
            <a:endParaRPr lang="en-US" sz="1600" b="1"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Using Global Variables simplifies the industrialization of the Jobs</a:t>
            </a:r>
          </a:p>
        </p:txBody>
      </p:sp>
      <p:pic>
        <p:nvPicPr>
          <p:cNvPr id="6" name="Picture 2"/>
          <p:cNvPicPr>
            <a:picLocks noChangeAspect="1" noChangeArrowheads="1"/>
          </p:cNvPicPr>
          <p:nvPr/>
        </p:nvPicPr>
        <p:blipFill>
          <a:blip r:embed="rId2" cstate="print"/>
          <a:srcRect/>
          <a:stretch>
            <a:fillRect/>
          </a:stretch>
        </p:blipFill>
        <p:spPr bwMode="auto">
          <a:xfrm>
            <a:off x="1835696" y="2921099"/>
            <a:ext cx="5181600" cy="2524125"/>
          </a:xfrm>
          <a:prstGeom prst="rect">
            <a:avLst/>
          </a:prstGeom>
          <a:ln>
            <a:noFill/>
          </a:ln>
          <a:effectLst>
            <a:outerShdw blurRad="292100" dist="139700" dir="2700000" algn="tl" rotWithShape="0">
              <a:srgbClr val="333333">
                <a:alpha val="65000"/>
              </a:srgbClr>
            </a:outerShdw>
          </a:effectLst>
        </p:spPr>
      </p:pic>
      <p:sp>
        <p:nvSpPr>
          <p:cNvPr id="7" name="Rectangle à coins arrondis 4"/>
          <p:cNvSpPr>
            <a:spLocks noChangeArrowheads="1"/>
          </p:cNvSpPr>
          <p:nvPr/>
        </p:nvSpPr>
        <p:spPr bwMode="auto">
          <a:xfrm>
            <a:off x="5694453" y="2512476"/>
            <a:ext cx="3071262" cy="817245"/>
          </a:xfrm>
          <a:prstGeom prst="wedgeRoundRectCallout">
            <a:avLst>
              <a:gd name="adj1" fmla="val -53619"/>
              <a:gd name="adj2" fmla="val 147195"/>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b="1" dirty="0" smtClean="0">
                <a:cs typeface="Arial" charset="0"/>
                <a:sym typeface="Arial" charset="0"/>
              </a:rPr>
              <a:t>There is no reference to the project name in the Variable </a:t>
            </a:r>
            <a:r>
              <a:rPr lang="en-US" sz="1400" b="1" dirty="0" err="1" smtClean="0">
                <a:cs typeface="Arial" charset="0"/>
                <a:sym typeface="Arial" charset="0"/>
              </a:rPr>
              <a:t>ImportRootPath</a:t>
            </a:r>
            <a:endParaRPr lang="en-US" sz="1400" b="1" dirty="0">
              <a:cs typeface="Arial" charset="0"/>
              <a:sym typeface="Arial" charset="0"/>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4478921"/>
          </a:xfrm>
        </p:spPr>
        <p:txBody>
          <a:bodyPr/>
          <a:lstStyle/>
          <a:p>
            <a:pPr marL="137160" lvl="1" indent="-137160">
              <a:buFont typeface="Arial"/>
              <a:buChar char="•"/>
            </a:pPr>
            <a:r>
              <a:rPr lang="en-US" sz="1600" dirty="0" smtClean="0"/>
              <a:t>A Global variable can be used within other Global Variables. Here, for example, </a:t>
            </a:r>
            <a:r>
              <a:rPr lang="en-US" sz="1600" b="1" dirty="0" err="1" smtClean="0"/>
              <a:t>ImportPath</a:t>
            </a:r>
            <a:r>
              <a:rPr lang="en-US" sz="1600" dirty="0" smtClean="0"/>
              <a:t> adds the project name reference to the original </a:t>
            </a:r>
            <a:r>
              <a:rPr lang="en-US" sz="1600" b="1" dirty="0" err="1" smtClean="0"/>
              <a:t>ImportRootPath</a:t>
            </a:r>
            <a:r>
              <a:rPr lang="en-US" sz="1600" b="1" dirty="0" smtClean="0"/>
              <a:t>.</a:t>
            </a:r>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spcBef>
                <a:spcPts val="600"/>
              </a:spcBef>
              <a:buFont typeface="Arial"/>
              <a:buChar char="•"/>
            </a:pPr>
            <a:r>
              <a:rPr lang="en-US" sz="1600" dirty="0" smtClean="0"/>
              <a:t>Then, this variable can be reused to setup several task properties</a:t>
            </a:r>
          </a:p>
          <a:p>
            <a:pPr marL="137160" lvl="1" indent="-137160">
              <a:spcBef>
                <a:spcPts val="600"/>
              </a:spcBef>
              <a:buFont typeface="Arial"/>
              <a:buChar char="•"/>
            </a:pPr>
            <a:r>
              <a:rPr lang="en-US" sz="1600" b="1" dirty="0" smtClean="0"/>
              <a:t>Its value will always be up to date.</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pic>
        <p:nvPicPr>
          <p:cNvPr id="8" name="Picture 2"/>
          <p:cNvPicPr>
            <a:picLocks noChangeAspect="1" noChangeArrowheads="1"/>
          </p:cNvPicPr>
          <p:nvPr/>
        </p:nvPicPr>
        <p:blipFill>
          <a:blip r:embed="rId2" cstate="print"/>
          <a:srcRect/>
          <a:stretch>
            <a:fillRect/>
          </a:stretch>
        </p:blipFill>
        <p:spPr bwMode="auto">
          <a:xfrm>
            <a:off x="1995488" y="1993280"/>
            <a:ext cx="5153025" cy="1752600"/>
          </a:xfrm>
          <a:prstGeom prst="rect">
            <a:avLst/>
          </a:prstGeom>
          <a:ln>
            <a:noFill/>
          </a:ln>
          <a:effectLst>
            <a:outerShdw blurRad="292100" dist="139700" dir="2700000" algn="tl" rotWithShape="0">
              <a:srgbClr val="333333">
                <a:alpha val="65000"/>
              </a:srgbClr>
            </a:outerShdw>
          </a:effectLst>
        </p:spPr>
      </p:pic>
      <p:pic>
        <p:nvPicPr>
          <p:cNvPr id="9" name="Picture 2"/>
          <p:cNvPicPr>
            <a:picLocks noChangeAspect="1" noChangeArrowheads="1"/>
          </p:cNvPicPr>
          <p:nvPr/>
        </p:nvPicPr>
        <p:blipFill>
          <a:blip r:embed="rId3" cstate="print"/>
          <a:srcRect t="2530" r="13029" b="49256"/>
          <a:stretch>
            <a:fillRect/>
          </a:stretch>
        </p:blipFill>
        <p:spPr bwMode="auto">
          <a:xfrm>
            <a:off x="2570573" y="4725144"/>
            <a:ext cx="4002855" cy="1778437"/>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137160" lvl="1" indent="-137160">
              <a:buFont typeface="Arial"/>
              <a:buChar char="•"/>
            </a:pPr>
            <a:r>
              <a:rPr lang="en-US" sz="1600" dirty="0" smtClean="0"/>
              <a:t>Additional Variables can be created in a project of the Tenant Dedicated Structure.</a:t>
            </a:r>
          </a:p>
          <a:p>
            <a:pPr marL="137160" lvl="1" indent="-137160">
              <a:buFont typeface="Arial"/>
              <a:buChar char="•"/>
            </a:pPr>
            <a:r>
              <a:rPr lang="en-US" sz="1600" dirty="0" smtClean="0"/>
              <a:t>Right click on </a:t>
            </a:r>
            <a:r>
              <a:rPr lang="en-US" sz="1600" b="1" dirty="0" smtClean="0"/>
              <a:t>Global Variable </a:t>
            </a:r>
            <a:r>
              <a:rPr lang="en-US" sz="1600" dirty="0" smtClean="0"/>
              <a:t>and choose </a:t>
            </a:r>
            <a:r>
              <a:rPr lang="en-US" sz="1600" b="1" dirty="0" smtClean="0"/>
              <a:t>New Global Variable</a:t>
            </a:r>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endParaRPr lang="en-US" sz="1600" b="1" dirty="0" smtClean="0"/>
          </a:p>
          <a:p>
            <a:pPr marL="137160" lvl="1" indent="-137160">
              <a:buFont typeface="Arial"/>
              <a:buChar char="•"/>
            </a:pPr>
            <a:r>
              <a:rPr lang="en-US" sz="1600" dirty="0" smtClean="0"/>
              <a:t>Variable names must be unique at the Project level.</a:t>
            </a:r>
          </a:p>
          <a:p>
            <a:pPr marL="137160" lvl="1" indent="-137160">
              <a:buFont typeface="Arial"/>
              <a:buChar char="•"/>
            </a:pPr>
            <a:r>
              <a:rPr lang="en-US" sz="1600" b="1" dirty="0" smtClean="0"/>
              <a:t>$ </a:t>
            </a:r>
            <a:r>
              <a:rPr lang="en-US" sz="1600" dirty="0" smtClean="0"/>
              <a:t>is a reserved character and must not be used for names or values in global variables. </a:t>
            </a:r>
          </a:p>
          <a:p>
            <a:pPr marL="137160" lvl="1" indent="-137160">
              <a:buFont typeface="Arial"/>
              <a:buChar char="•"/>
            </a:pPr>
            <a:endParaRPr lang="en-US" sz="1600" b="1"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sp>
        <p:nvSpPr>
          <p:cNvPr id="5" name="Text Placeholder 4"/>
          <p:cNvSpPr>
            <a:spLocks noGrp="1"/>
          </p:cNvSpPr>
          <p:nvPr>
            <p:ph type="body" sz="quarter" idx="11"/>
          </p:nvPr>
        </p:nvSpPr>
        <p:spPr>
          <a:xfrm>
            <a:off x="485714" y="1088229"/>
            <a:ext cx="8280000" cy="817596"/>
          </a:xfrm>
        </p:spPr>
        <p:txBody>
          <a:bodyPr/>
          <a:lstStyle/>
          <a:p>
            <a:r>
              <a:rPr lang="en-US" dirty="0" smtClean="0"/>
              <a:t>Global Variables Creation</a:t>
            </a:r>
          </a:p>
          <a:p>
            <a:endParaRPr lang="en-GB" dirty="0"/>
          </a:p>
        </p:txBody>
      </p:sp>
      <p:pic>
        <p:nvPicPr>
          <p:cNvPr id="6" name="Picture 5"/>
          <p:cNvPicPr>
            <a:picLocks noChangeAspect="1" noChangeArrowheads="1"/>
          </p:cNvPicPr>
          <p:nvPr/>
        </p:nvPicPr>
        <p:blipFill>
          <a:blip r:embed="rId2" cstate="print"/>
          <a:srcRect t="9862" r="13664" b="19429"/>
          <a:stretch>
            <a:fillRect/>
          </a:stretch>
        </p:blipFill>
        <p:spPr bwMode="auto">
          <a:xfrm>
            <a:off x="2602446" y="2549376"/>
            <a:ext cx="3939108" cy="20998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406600"/>
            <a:ext cx="8279999" cy="5185336"/>
          </a:xfrm>
        </p:spPr>
        <p:txBody>
          <a:bodyPr/>
          <a:lstStyle/>
          <a:p>
            <a:pPr marL="137160" lvl="1" indent="-137160">
              <a:spcBef>
                <a:spcPts val="600"/>
              </a:spcBef>
              <a:buFont typeface="Arial"/>
              <a:buChar char="•"/>
            </a:pPr>
            <a:r>
              <a:rPr lang="en-US" sz="1600" dirty="0" smtClean="0"/>
              <a:t>A Variable Type must be selected</a:t>
            </a:r>
          </a:p>
          <a:p>
            <a:pPr marL="137160" lvl="1" indent="-137160">
              <a:spcBef>
                <a:spcPts val="600"/>
              </a:spcBef>
              <a:buFont typeface="Arial"/>
              <a:buChar char="•"/>
            </a:pPr>
            <a:r>
              <a:rPr lang="en-US" sz="1600" dirty="0" smtClean="0"/>
              <a:t>Required fields will vary depending on the Variable Type selected</a:t>
            </a:r>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r>
              <a:rPr lang="en-US" sz="1600" dirty="0" smtClean="0"/>
              <a:t>List of available Variable Types:</a:t>
            </a:r>
          </a:p>
          <a:p>
            <a:pPr marL="722376" lvl="3" indent="-137160">
              <a:spcBef>
                <a:spcPts val="600"/>
              </a:spcBef>
            </a:pPr>
            <a:r>
              <a:rPr lang="en-US" dirty="0" smtClean="0"/>
              <a:t>Constant</a:t>
            </a:r>
          </a:p>
          <a:p>
            <a:pPr marL="722376" lvl="3" indent="-137160">
              <a:spcBef>
                <a:spcPts val="600"/>
              </a:spcBef>
            </a:pPr>
            <a:r>
              <a:rPr lang="en-US" dirty="0" err="1" smtClean="0"/>
              <a:t>Sql</a:t>
            </a:r>
            <a:endParaRPr lang="en-US" dirty="0" smtClean="0"/>
          </a:p>
          <a:p>
            <a:pPr marL="722376" lvl="3" indent="-137160">
              <a:spcBef>
                <a:spcPts val="600"/>
              </a:spcBef>
            </a:pPr>
            <a:r>
              <a:rPr lang="en-US" dirty="0" smtClean="0"/>
              <a:t>Password</a:t>
            </a:r>
          </a:p>
          <a:p>
            <a:pPr marL="722376" lvl="3" indent="-137160">
              <a:spcBef>
                <a:spcPts val="600"/>
              </a:spcBef>
            </a:pPr>
            <a:r>
              <a:rPr lang="en-US" dirty="0" smtClean="0"/>
              <a:t>Dropdown</a:t>
            </a:r>
          </a:p>
          <a:p>
            <a:pPr marL="722376" lvl="3" indent="-137160">
              <a:spcBef>
                <a:spcPts val="600"/>
              </a:spcBef>
            </a:pPr>
            <a:r>
              <a:rPr lang="en-US" dirty="0" smtClean="0"/>
              <a:t>Assembly</a:t>
            </a:r>
          </a:p>
          <a:p>
            <a:pPr marL="722376" lvl="3" indent="-137160">
              <a:spcBef>
                <a:spcPts val="600"/>
              </a:spcBef>
            </a:pPr>
            <a:r>
              <a:rPr lang="en-US" dirty="0" smtClean="0"/>
              <a:t>Custom </a:t>
            </a:r>
            <a:r>
              <a:rPr lang="en-US" dirty="0" err="1" smtClean="0"/>
              <a:t>Sql</a:t>
            </a:r>
            <a:endParaRPr lang="en-US" dirty="0" smtClean="0"/>
          </a:p>
          <a:p>
            <a:pPr marL="137160" lvl="1" indent="-137160">
              <a:buFont typeface="Arial"/>
              <a:buChar char="•"/>
            </a:pPr>
            <a:endParaRPr lang="en-US" sz="1600" b="1" dirty="0" smtClean="0"/>
          </a:p>
          <a:p>
            <a:endParaRPr lang="en-GB" dirty="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US" dirty="0" smtClean="0"/>
              <a:t>Global Variables and Global Resources</a:t>
            </a:r>
            <a:endParaRPr lang="en-GB" dirty="0"/>
          </a:p>
        </p:txBody>
      </p:sp>
      <p:sp>
        <p:nvSpPr>
          <p:cNvPr id="5" name="Text Placeholder 4"/>
          <p:cNvSpPr>
            <a:spLocks noGrp="1"/>
          </p:cNvSpPr>
          <p:nvPr>
            <p:ph type="body" sz="quarter" idx="11"/>
          </p:nvPr>
        </p:nvSpPr>
        <p:spPr>
          <a:xfrm>
            <a:off x="485714" y="1042509"/>
            <a:ext cx="8280000" cy="364091"/>
          </a:xfrm>
        </p:spPr>
        <p:txBody>
          <a:bodyPr/>
          <a:lstStyle/>
          <a:p>
            <a:r>
              <a:rPr lang="en-US" dirty="0" smtClean="0"/>
              <a:t>Global Variables Creation</a:t>
            </a:r>
          </a:p>
          <a:p>
            <a:endParaRPr lang="en-GB" dirty="0"/>
          </a:p>
        </p:txBody>
      </p:sp>
      <p:pic>
        <p:nvPicPr>
          <p:cNvPr id="7" name="Picture 2"/>
          <p:cNvPicPr>
            <a:picLocks noChangeAspect="1" noChangeArrowheads="1"/>
          </p:cNvPicPr>
          <p:nvPr/>
        </p:nvPicPr>
        <p:blipFill>
          <a:blip r:embed="rId2" cstate="print"/>
          <a:srcRect l="857" t="3552" r="1429" b="4645"/>
          <a:stretch>
            <a:fillRect/>
          </a:stretch>
        </p:blipFill>
        <p:spPr bwMode="auto">
          <a:xfrm>
            <a:off x="2378710" y="2289810"/>
            <a:ext cx="4386580" cy="179567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b="1" dirty="0" smtClean="0"/>
              <a:t>Constant </a:t>
            </a:r>
          </a:p>
          <a:p>
            <a:pPr marL="402336" lvl="2" indent="-137160">
              <a:spcBef>
                <a:spcPts val="600"/>
              </a:spcBef>
            </a:pPr>
            <a:r>
              <a:rPr lang="en-US" dirty="0" smtClean="0"/>
              <a:t>For an explicit and Constant value</a:t>
            </a:r>
            <a:br>
              <a:rPr lang="en-US" dirty="0" smtClean="0"/>
            </a:br>
            <a:r>
              <a:rPr lang="en-US" dirty="0" smtClean="0"/>
              <a:t>(‘ ‘ or “ “ not required for literal value)</a:t>
            </a:r>
          </a:p>
          <a:p>
            <a:pPr marL="402336" lvl="2" indent="-137160">
              <a:spcBef>
                <a:spcPts val="600"/>
              </a:spcBef>
            </a:pPr>
            <a:endParaRPr lang="en-US" b="1" dirty="0" smtClean="0"/>
          </a:p>
          <a:p>
            <a:pPr marL="402336" lvl="2" indent="-137160">
              <a:spcBef>
                <a:spcPts val="600"/>
              </a:spcBef>
            </a:pPr>
            <a:endParaRPr lang="en-US" b="1" dirty="0" smtClean="0"/>
          </a:p>
          <a:p>
            <a:pPr marL="137160" lvl="1" indent="-137160">
              <a:spcBef>
                <a:spcPts val="600"/>
              </a:spcBef>
              <a:buFont typeface="Arial"/>
              <a:buChar char="•"/>
            </a:pPr>
            <a:r>
              <a:rPr lang="en-US" sz="1600" b="1" dirty="0" err="1" smtClean="0"/>
              <a:t>Sql</a:t>
            </a:r>
            <a:endParaRPr lang="en-US" sz="1600" b="1" dirty="0" smtClean="0"/>
          </a:p>
          <a:p>
            <a:pPr marL="402336" lvl="2" indent="-137160">
              <a:spcBef>
                <a:spcPts val="600"/>
              </a:spcBef>
            </a:pPr>
            <a:r>
              <a:rPr lang="en-US" dirty="0" smtClean="0"/>
              <a:t>To recover a value from the Database </a:t>
            </a:r>
          </a:p>
          <a:p>
            <a:pPr marL="402336" lvl="2" indent="-137160">
              <a:spcBef>
                <a:spcPts val="600"/>
              </a:spcBef>
              <a:buNone/>
            </a:pPr>
            <a:r>
              <a:rPr lang="en-US" dirty="0" smtClean="0"/>
              <a:t>   (from  the user’s tenant and tenant 0)</a:t>
            </a:r>
          </a:p>
          <a:p>
            <a:pPr marL="402336" lvl="2" indent="-137160">
              <a:spcBef>
                <a:spcPts val="600"/>
              </a:spcBef>
            </a:pPr>
            <a:r>
              <a:rPr lang="en-US" dirty="0" smtClean="0"/>
              <a:t>Value is the SQL statement</a:t>
            </a:r>
          </a:p>
          <a:p>
            <a:pPr marL="402336" lvl="2" indent="-137160">
              <a:spcBef>
                <a:spcPts val="600"/>
              </a:spcBef>
            </a:pPr>
            <a:r>
              <a:rPr lang="en-US" dirty="0" smtClean="0"/>
              <a:t>Database Connection is selected from </a:t>
            </a:r>
          </a:p>
          <a:p>
            <a:pPr marL="402336" lvl="2" indent="-137160">
              <a:spcBef>
                <a:spcPts val="600"/>
              </a:spcBef>
              <a:buNone/>
            </a:pPr>
            <a:r>
              <a:rPr lang="en-US" dirty="0" smtClean="0"/>
              <a:t>	Global Resources</a:t>
            </a:r>
          </a:p>
          <a:p>
            <a:pPr marL="402336" lvl="2" indent="-137160">
              <a:spcBef>
                <a:spcPts val="600"/>
              </a:spcBef>
            </a:pPr>
            <a:endParaRPr lang="en-US" b="1" dirty="0" smtClean="0"/>
          </a:p>
          <a:p>
            <a:pPr marL="137160" lvl="1" indent="-137160">
              <a:spcBef>
                <a:spcPts val="600"/>
              </a:spcBef>
              <a:buFont typeface="Arial"/>
              <a:buChar char="•"/>
            </a:pPr>
            <a:r>
              <a:rPr lang="en-US" sz="1600" b="1" dirty="0" smtClean="0"/>
              <a:t>Password</a:t>
            </a:r>
          </a:p>
          <a:p>
            <a:pPr marL="402336" lvl="2" indent="-137160">
              <a:spcBef>
                <a:spcPts val="600"/>
              </a:spcBef>
            </a:pPr>
            <a:r>
              <a:rPr lang="en-GB" dirty="0" smtClean="0"/>
              <a:t>	</a:t>
            </a:r>
            <a:r>
              <a:rPr lang="en-US" dirty="0" smtClean="0"/>
              <a:t>A variable that is Password type will always </a:t>
            </a:r>
          </a:p>
          <a:p>
            <a:pPr marL="402336" lvl="2" indent="-137160">
              <a:spcBef>
                <a:spcPts val="600"/>
              </a:spcBef>
              <a:buNone/>
            </a:pPr>
            <a:r>
              <a:rPr lang="en-US" dirty="0" smtClean="0"/>
              <a:t>	have its value masked</a:t>
            </a:r>
          </a:p>
          <a:p>
            <a:pPr marL="402336" lvl="2" indent="-137160">
              <a:spcBef>
                <a:spcPts val="600"/>
              </a:spcBef>
            </a:pPr>
            <a:endParaRPr lang="en-US" sz="14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pic>
        <p:nvPicPr>
          <p:cNvPr id="7" name="Picture 2" descr="11-24-2010 GVSet"/>
          <p:cNvPicPr>
            <a:picLocks noChangeAspect="1" noChangeArrowheads="1"/>
          </p:cNvPicPr>
          <p:nvPr/>
        </p:nvPicPr>
        <p:blipFill>
          <a:blip r:embed="rId2" cstate="print"/>
          <a:srcRect l="1660" t="2020" r="1215" b="16629"/>
          <a:stretch>
            <a:fillRect/>
          </a:stretch>
        </p:blipFill>
        <p:spPr bwMode="auto">
          <a:xfrm>
            <a:off x="5004048" y="1052736"/>
            <a:ext cx="3700463" cy="1433512"/>
          </a:xfrm>
          <a:prstGeom prst="rect">
            <a:avLst/>
          </a:prstGeom>
          <a:ln>
            <a:noFill/>
          </a:ln>
          <a:effectLst>
            <a:outerShdw blurRad="292100" dist="139700" dir="2700000" algn="tl" rotWithShape="0">
              <a:srgbClr val="333333">
                <a:alpha val="65000"/>
              </a:srgbClr>
            </a:outerShdw>
          </a:effectLst>
        </p:spPr>
      </p:pic>
      <p:pic>
        <p:nvPicPr>
          <p:cNvPr id="10" name="Picture 2"/>
          <p:cNvPicPr>
            <a:picLocks noChangeAspect="1" noChangeArrowheads="1"/>
          </p:cNvPicPr>
          <p:nvPr/>
        </p:nvPicPr>
        <p:blipFill>
          <a:blip r:embed="rId3" cstate="print"/>
          <a:srcRect l="2120" t="1305" b="16235"/>
          <a:stretch>
            <a:fillRect/>
          </a:stretch>
        </p:blipFill>
        <p:spPr bwMode="auto">
          <a:xfrm>
            <a:off x="5004048" y="2640340"/>
            <a:ext cx="3756273" cy="1947863"/>
          </a:xfrm>
          <a:prstGeom prst="rect">
            <a:avLst/>
          </a:prstGeom>
          <a:ln>
            <a:noFill/>
          </a:ln>
          <a:effectLst>
            <a:outerShdw blurRad="292100" dist="139700" dir="2700000" algn="tl" rotWithShape="0">
              <a:srgbClr val="333333">
                <a:alpha val="65000"/>
              </a:srgbClr>
            </a:outerShdw>
          </a:effectLst>
        </p:spPr>
      </p:pic>
      <p:pic>
        <p:nvPicPr>
          <p:cNvPr id="11" name="Picture 3"/>
          <p:cNvPicPr>
            <a:picLocks noChangeAspect="1" noChangeArrowheads="1"/>
          </p:cNvPicPr>
          <p:nvPr/>
        </p:nvPicPr>
        <p:blipFill>
          <a:blip r:embed="rId4" cstate="print"/>
          <a:srcRect l="1094" t="1496" r="3595" b="24385"/>
          <a:stretch>
            <a:fillRect/>
          </a:stretch>
        </p:blipFill>
        <p:spPr bwMode="auto">
          <a:xfrm>
            <a:off x="4975860" y="4773930"/>
            <a:ext cx="3817620" cy="134108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b="1" dirty="0" smtClean="0"/>
              <a:t> Dropdown</a:t>
            </a:r>
          </a:p>
          <a:p>
            <a:pPr marL="137160" lvl="1" indent="-137160">
              <a:spcBef>
                <a:spcPts val="600"/>
              </a:spcBef>
              <a:buFont typeface="Arial"/>
              <a:buChar char="•"/>
            </a:pPr>
            <a:endParaRPr lang="en-US" sz="1600" b="1" dirty="0" smtClean="0"/>
          </a:p>
          <a:p>
            <a:pPr marL="402336" lvl="2" indent="-137160">
              <a:spcBef>
                <a:spcPts val="0"/>
              </a:spcBef>
            </a:pPr>
            <a:r>
              <a:rPr lang="en-US" dirty="0" smtClean="0"/>
              <a:t>Extensive predefined list of parameters with </a:t>
            </a:r>
          </a:p>
          <a:p>
            <a:pPr marL="402336" lvl="2" indent="-137160">
              <a:spcBef>
                <a:spcPts val="0"/>
              </a:spcBef>
              <a:buNone/>
            </a:pPr>
            <a:r>
              <a:rPr lang="en-US" dirty="0" smtClean="0"/>
              <a:t>	associated values that, if selected, will display</a:t>
            </a:r>
          </a:p>
          <a:p>
            <a:pPr marL="402336" lvl="2" indent="-137160">
              <a:spcBef>
                <a:spcPts val="0"/>
              </a:spcBef>
              <a:buNone/>
            </a:pPr>
            <a:r>
              <a:rPr lang="en-US" dirty="0" smtClean="0"/>
              <a:t>	 in a drop down control for selection in the Project </a:t>
            </a:r>
          </a:p>
          <a:p>
            <a:pPr marL="402336" lvl="2" indent="-137160">
              <a:spcBef>
                <a:spcPts val="0"/>
              </a:spcBef>
              <a:buNone/>
            </a:pPr>
            <a:r>
              <a:rPr lang="en-US" dirty="0" smtClean="0"/>
              <a:t>	or Job Schedule form</a:t>
            </a:r>
          </a:p>
          <a:p>
            <a:pPr marL="402336" lvl="2" indent="-137160">
              <a:spcBef>
                <a:spcPts val="600"/>
              </a:spcBef>
            </a:pPr>
            <a:endParaRPr lang="en-US" dirty="0" smtClean="0"/>
          </a:p>
          <a:p>
            <a:pPr marL="402336" lvl="2" indent="-137160">
              <a:spcBef>
                <a:spcPts val="0"/>
              </a:spcBef>
            </a:pPr>
            <a:r>
              <a:rPr lang="en-US" dirty="0" smtClean="0"/>
              <a:t>Only one value can be selected as</a:t>
            </a:r>
          </a:p>
          <a:p>
            <a:pPr marL="402336" lvl="2" indent="-137160">
              <a:spcBef>
                <a:spcPts val="0"/>
              </a:spcBef>
              <a:buNone/>
            </a:pPr>
            <a:r>
              <a:rPr lang="en-US" dirty="0" smtClean="0"/>
              <a:t>	 the default – if multiple values are selected ,</a:t>
            </a:r>
          </a:p>
          <a:p>
            <a:pPr marL="402336" lvl="2" indent="-137160">
              <a:spcBef>
                <a:spcPts val="0"/>
              </a:spcBef>
              <a:buNone/>
            </a:pPr>
            <a:r>
              <a:rPr lang="en-US" dirty="0" smtClean="0"/>
              <a:t>	the last value selected will be the default value</a:t>
            </a:r>
          </a:p>
          <a:p>
            <a:pPr marL="402336" lvl="2" indent="-137160">
              <a:spcBef>
                <a:spcPts val="0"/>
              </a:spcBef>
              <a:buNone/>
            </a:pPr>
            <a:r>
              <a:rPr lang="en-US" dirty="0" smtClean="0"/>
              <a:t>	 after a Save</a:t>
            </a:r>
          </a:p>
          <a:p>
            <a:pPr marL="402336" lvl="2" indent="-137160">
              <a:spcBef>
                <a:spcPts val="600"/>
              </a:spcBef>
              <a:buNone/>
            </a:pPr>
            <a:endParaRPr lang="en-US" dirty="0" smtClean="0"/>
          </a:p>
          <a:p>
            <a:pPr marL="402336" lvl="2" indent="-137160">
              <a:spcBef>
                <a:spcPts val="0"/>
              </a:spcBef>
            </a:pPr>
            <a:r>
              <a:rPr lang="en-US" dirty="0" smtClean="0"/>
              <a:t>Possible dropdowns (not exhaustive list)</a:t>
            </a:r>
          </a:p>
          <a:p>
            <a:pPr marL="722376" lvl="3" indent="-137160">
              <a:spcBef>
                <a:spcPts val="0"/>
              </a:spcBef>
            </a:pPr>
            <a:r>
              <a:rPr lang="en-US" sz="1600" dirty="0" smtClean="0"/>
              <a:t>Encoding Type</a:t>
            </a:r>
          </a:p>
          <a:p>
            <a:pPr marL="722376" lvl="3" indent="-137160">
              <a:spcBef>
                <a:spcPts val="0"/>
              </a:spcBef>
            </a:pPr>
            <a:r>
              <a:rPr lang="en-US" sz="1600" dirty="0" smtClean="0"/>
              <a:t>User Role </a:t>
            </a:r>
          </a:p>
          <a:p>
            <a:pPr marL="722376" lvl="3" indent="-137160">
              <a:spcBef>
                <a:spcPts val="0"/>
              </a:spcBef>
            </a:pPr>
            <a:r>
              <a:rPr lang="en-US" sz="1600" dirty="0" smtClean="0"/>
              <a:t>DB Vendor</a:t>
            </a:r>
          </a:p>
          <a:p>
            <a:pPr marL="722376" lvl="3" indent="-137160">
              <a:spcBef>
                <a:spcPts val="0"/>
              </a:spcBef>
            </a:pPr>
            <a:r>
              <a:rPr lang="en-US" sz="1600" dirty="0" smtClean="0"/>
              <a:t>Field Separator</a:t>
            </a:r>
          </a:p>
          <a:p>
            <a:pPr marL="722376" lvl="3" indent="-137160">
              <a:spcBef>
                <a:spcPts val="600"/>
              </a:spcBef>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pic>
        <p:nvPicPr>
          <p:cNvPr id="14" name="Picture 4"/>
          <p:cNvPicPr>
            <a:picLocks noChangeAspect="1" noChangeArrowheads="1"/>
          </p:cNvPicPr>
          <p:nvPr/>
        </p:nvPicPr>
        <p:blipFill>
          <a:blip r:embed="rId2" cstate="print"/>
          <a:srcRect l="1968" t="986" r="1487" b="7101"/>
          <a:stretch>
            <a:fillRect/>
          </a:stretch>
        </p:blipFill>
        <p:spPr bwMode="auto">
          <a:xfrm>
            <a:off x="5576553" y="1089682"/>
            <a:ext cx="2588653" cy="2521370"/>
          </a:xfrm>
          <a:prstGeom prst="rect">
            <a:avLst/>
          </a:prstGeom>
          <a:ln>
            <a:noFill/>
          </a:ln>
          <a:effectLst>
            <a:outerShdw blurRad="292100" dist="139700" dir="2700000" algn="tl" rotWithShape="0">
              <a:srgbClr val="333333">
                <a:alpha val="65000"/>
              </a:srgbClr>
            </a:outerShdw>
          </a:effectLst>
        </p:spPr>
      </p:pic>
      <p:pic>
        <p:nvPicPr>
          <p:cNvPr id="15" name="Picture 5"/>
          <p:cNvPicPr>
            <a:picLocks noChangeAspect="1" noChangeArrowheads="1"/>
          </p:cNvPicPr>
          <p:nvPr/>
        </p:nvPicPr>
        <p:blipFill>
          <a:blip r:embed="rId3" cstate="print"/>
          <a:srcRect/>
          <a:stretch>
            <a:fillRect/>
          </a:stretch>
        </p:blipFill>
        <p:spPr bwMode="auto">
          <a:xfrm>
            <a:off x="5291139" y="3781425"/>
            <a:ext cx="3623808" cy="22098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b="1" dirty="0" smtClean="0"/>
              <a:t> Assembly</a:t>
            </a:r>
          </a:p>
          <a:p>
            <a:pPr marL="137160" lvl="1" indent="-137160">
              <a:spcBef>
                <a:spcPts val="600"/>
              </a:spcBef>
              <a:buFont typeface="Arial"/>
              <a:buChar char="•"/>
            </a:pPr>
            <a:endParaRPr lang="en-US" sz="1600" b="1" dirty="0" smtClean="0"/>
          </a:p>
          <a:p>
            <a:pPr marL="402336" lvl="2" indent="-137160">
              <a:spcBef>
                <a:spcPts val="0"/>
              </a:spcBef>
            </a:pPr>
            <a:r>
              <a:rPr lang="en-US" dirty="0" smtClean="0"/>
              <a:t>Assigns a value based on the result of</a:t>
            </a:r>
          </a:p>
          <a:p>
            <a:pPr marL="402336" lvl="2" indent="-137160">
              <a:spcBef>
                <a:spcPts val="0"/>
              </a:spcBef>
              <a:buNone/>
            </a:pPr>
            <a:r>
              <a:rPr lang="en-US" dirty="0" smtClean="0"/>
              <a:t>	 a function call in the assembly/DLL.</a:t>
            </a:r>
          </a:p>
          <a:p>
            <a:pPr marL="402336" lvl="2" indent="-137160">
              <a:spcBef>
                <a:spcPts val="0"/>
              </a:spcBef>
            </a:pPr>
            <a:r>
              <a:rPr lang="en-US" dirty="0" smtClean="0"/>
              <a:t>Syntax:</a:t>
            </a:r>
          </a:p>
          <a:p>
            <a:pPr marL="402336" lvl="2" indent="-137160">
              <a:spcBef>
                <a:spcPts val="0"/>
              </a:spcBef>
              <a:buNone/>
            </a:pPr>
            <a:r>
              <a:rPr lang="en-US" i="1" dirty="0" smtClean="0"/>
              <a:t>	 </a:t>
            </a:r>
            <a:r>
              <a:rPr lang="en-US" i="1" dirty="0" err="1" smtClean="0">
                <a:solidFill>
                  <a:srgbClr val="23A3FF"/>
                </a:solidFill>
              </a:rPr>
              <a:t>dllname,Assembly.Type,function</a:t>
            </a:r>
            <a:r>
              <a:rPr lang="en-US" i="1" dirty="0" smtClean="0">
                <a:solidFill>
                  <a:srgbClr val="23A3FF"/>
                </a:solidFill>
              </a:rPr>
              <a:t>(‘parameter’)</a:t>
            </a:r>
            <a:endParaRPr lang="en-US" dirty="0" smtClean="0">
              <a:solidFill>
                <a:srgbClr val="23A3FF"/>
              </a:solidFill>
            </a:endParaRPr>
          </a:p>
          <a:p>
            <a:pPr marL="402336" lvl="2" indent="-137160">
              <a:spcBef>
                <a:spcPts val="0"/>
              </a:spcBef>
            </a:pPr>
            <a:endParaRPr lang="en-US" dirty="0" smtClean="0"/>
          </a:p>
          <a:p>
            <a:pPr marL="402336" lvl="2" indent="-137160">
              <a:spcBef>
                <a:spcPts val="0"/>
              </a:spcBef>
            </a:pPr>
            <a:endParaRPr lang="en-US" dirty="0" smtClean="0"/>
          </a:p>
          <a:p>
            <a:pPr marL="402336" lvl="2" indent="-137160">
              <a:spcBef>
                <a:spcPts val="0"/>
              </a:spcBef>
            </a:pPr>
            <a:endParaRPr lang="en-US" dirty="0" smtClean="0"/>
          </a:p>
          <a:p>
            <a:pPr marL="402336" lvl="2" indent="-137160">
              <a:spcBef>
                <a:spcPts val="0"/>
              </a:spcBef>
            </a:pPr>
            <a:endParaRPr lang="en-US" dirty="0" smtClean="0"/>
          </a:p>
          <a:p>
            <a:pPr marL="402336" lvl="2" indent="-137160">
              <a:spcBef>
                <a:spcPts val="0"/>
              </a:spcBef>
            </a:pPr>
            <a:endParaRPr lang="en-US" dirty="0" smtClean="0"/>
          </a:p>
          <a:p>
            <a:pPr marL="137160" lvl="1" indent="-137160">
              <a:spcBef>
                <a:spcPts val="600"/>
              </a:spcBef>
              <a:buFont typeface="Arial"/>
              <a:buChar char="•"/>
            </a:pPr>
            <a:r>
              <a:rPr lang="en-US" sz="1600" b="1" dirty="0" smtClean="0"/>
              <a:t>Custom </a:t>
            </a:r>
            <a:r>
              <a:rPr lang="en-US" sz="1600" b="1" dirty="0" err="1" smtClean="0"/>
              <a:t>Sql</a:t>
            </a:r>
            <a:endParaRPr lang="en-US" sz="1600" b="1" dirty="0" smtClean="0"/>
          </a:p>
          <a:p>
            <a:pPr marL="402336" lvl="2" indent="-137160">
              <a:spcBef>
                <a:spcPts val="600"/>
              </a:spcBef>
            </a:pPr>
            <a:r>
              <a:rPr lang="en-US" sz="1400" dirty="0" smtClean="0"/>
              <a:t>Assigns values based on the result of a SQL statement</a:t>
            </a:r>
          </a:p>
          <a:p>
            <a:pPr marL="402336" lvl="2" indent="-137160">
              <a:spcBef>
                <a:spcPts val="600"/>
              </a:spcBef>
            </a:pPr>
            <a:r>
              <a:rPr lang="en-US" sz="1400" dirty="0" smtClean="0"/>
              <a:t>Click… to execute SQL statement</a:t>
            </a:r>
          </a:p>
          <a:p>
            <a:pPr marL="402336" lvl="2" indent="-137160">
              <a:spcBef>
                <a:spcPts val="600"/>
              </a:spcBef>
            </a:pPr>
            <a:r>
              <a:rPr lang="en-US" sz="1400" dirty="0" smtClean="0"/>
              <a:t>Result set will populate the Drop Down Options </a:t>
            </a:r>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pic>
        <p:nvPicPr>
          <p:cNvPr id="7" name="Picture 2"/>
          <p:cNvPicPr>
            <a:picLocks noChangeAspect="1" noChangeArrowheads="1"/>
          </p:cNvPicPr>
          <p:nvPr/>
        </p:nvPicPr>
        <p:blipFill>
          <a:blip r:embed="rId2" cstate="print"/>
          <a:srcRect l="1599" t="1875" b="21099"/>
          <a:stretch>
            <a:fillRect/>
          </a:stretch>
        </p:blipFill>
        <p:spPr bwMode="auto">
          <a:xfrm>
            <a:off x="5279010" y="1164210"/>
            <a:ext cx="3627237" cy="1621411"/>
          </a:xfrm>
          <a:prstGeom prst="rect">
            <a:avLst/>
          </a:prstGeom>
          <a:ln>
            <a:noFill/>
          </a:ln>
          <a:effectLst>
            <a:outerShdw blurRad="292100" dist="139700" dir="2700000" algn="tl" rotWithShape="0">
              <a:srgbClr val="333333">
                <a:alpha val="65000"/>
              </a:srgbClr>
            </a:outerShdw>
          </a:effectLst>
        </p:spPr>
      </p:pic>
      <p:pic>
        <p:nvPicPr>
          <p:cNvPr id="8" name="Picture 7"/>
          <p:cNvPicPr/>
          <p:nvPr/>
        </p:nvPicPr>
        <p:blipFill>
          <a:blip r:embed="rId3" cstate="print"/>
          <a:srcRect l="1547" t="838" r="1112" b="8669"/>
          <a:stretch>
            <a:fillRect/>
          </a:stretch>
        </p:blipFill>
        <p:spPr bwMode="auto">
          <a:xfrm>
            <a:off x="5724128" y="3212976"/>
            <a:ext cx="2818615" cy="261122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indent="-228600">
              <a:lnSpc>
                <a:spcPct val="150000"/>
              </a:lnSpc>
              <a:buSzTx/>
              <a:buNone/>
              <a:tabLst>
                <a:tab pos="7172325" algn="l"/>
              </a:tabLst>
            </a:pPr>
            <a:r>
              <a:rPr lang="en-US" sz="1800" dirty="0" smtClean="0">
                <a:solidFill>
                  <a:srgbClr val="6F6F6F"/>
                </a:solidFill>
                <a:latin typeface="Arial" pitchFamily="34" charset="0"/>
                <a:hlinkClick r:id="rId2" action="ppaction://hlinksldjump"/>
              </a:rPr>
              <a:t>DATABASE LOOKUP IN A MAPPING TASK </a:t>
            </a:r>
            <a:r>
              <a:rPr lang="en-US" sz="1800" dirty="0" smtClean="0">
                <a:solidFill>
                  <a:srgbClr val="6F6F6F"/>
                </a:solidFill>
                <a:latin typeface="Arial" pitchFamily="34" charset="0"/>
                <a:sym typeface="Arial" pitchFamily="34" charset="0"/>
                <a:hlinkClick r:id="rId2" action="ppaction://hlinksldjump"/>
              </a:rPr>
              <a:t>	100</a:t>
            </a:r>
            <a:endParaRPr lang="fr-FR" sz="1800" dirty="0" smtClean="0">
              <a:solidFill>
                <a:srgbClr val="6F6F6F"/>
              </a:solidFill>
              <a:latin typeface="Arial" pitchFamily="34" charset="0"/>
              <a:hlinkClick r:id="rId3" action="ppaction://hlinksldjump"/>
            </a:endParaRPr>
          </a:p>
          <a:p>
            <a:pPr indent="-228600">
              <a:lnSpc>
                <a:spcPct val="150000"/>
              </a:lnSpc>
              <a:buSzTx/>
              <a:buNone/>
              <a:tabLst>
                <a:tab pos="7172325" algn="l"/>
              </a:tabLst>
            </a:pPr>
            <a:r>
              <a:rPr lang="en-US" sz="1800" dirty="0" smtClean="0">
                <a:solidFill>
                  <a:srgbClr val="6F6F6F"/>
                </a:solidFill>
                <a:latin typeface="Arial" pitchFamily="34" charset="0"/>
                <a:hlinkClick r:id="rId4" action="ppaction://hlinksldjump"/>
              </a:rPr>
              <a:t>NESTED JOBS AND DATA CONTROL </a:t>
            </a:r>
            <a:r>
              <a:rPr lang="fr-FR" sz="1800" dirty="0" smtClean="0">
                <a:solidFill>
                  <a:srgbClr val="6F6F6F"/>
                </a:solidFill>
                <a:latin typeface="Arial" pitchFamily="34" charset="0"/>
                <a:hlinkClick r:id="rId4" action="ppaction://hlinksldjump"/>
              </a:rPr>
              <a:t>	105</a:t>
            </a:r>
            <a:endParaRPr lang="fr-FR" sz="1800" dirty="0" smtClean="0">
              <a:solidFill>
                <a:srgbClr val="6F6F6F"/>
              </a:solidFill>
              <a:latin typeface="Arial" pitchFamily="34" charset="0"/>
              <a:hlinkClick r:id="rId5" action="ppaction://hlinksldjump"/>
            </a:endParaRPr>
          </a:p>
          <a:p>
            <a:pPr indent="-228600">
              <a:lnSpc>
                <a:spcPct val="150000"/>
              </a:lnSpc>
              <a:buSzTx/>
              <a:buNone/>
              <a:tabLst>
                <a:tab pos="7172325" algn="l"/>
              </a:tabLst>
            </a:pPr>
            <a:r>
              <a:rPr lang="en-US" sz="1800" dirty="0" smtClean="0">
                <a:solidFill>
                  <a:srgbClr val="6F6F6F"/>
                </a:solidFill>
                <a:latin typeface="Arial" pitchFamily="34" charset="0"/>
                <a:hlinkClick r:id="rId6" action="ppaction://hlinksldjump"/>
              </a:rPr>
              <a:t>STANDARD EXPORT PROCESS </a:t>
            </a:r>
            <a:r>
              <a:rPr lang="fr-FR" sz="1800" dirty="0" smtClean="0">
                <a:solidFill>
                  <a:srgbClr val="6F6F6F"/>
                </a:solidFill>
                <a:latin typeface="Arial" pitchFamily="34" charset="0"/>
                <a:hlinkClick r:id="rId6" action="ppaction://hlinksldjump"/>
              </a:rPr>
              <a:t>	119</a:t>
            </a:r>
            <a:endParaRPr lang="fr-FR" sz="1800" dirty="0" smtClean="0">
              <a:solidFill>
                <a:srgbClr val="6F6F6F"/>
              </a:solidFill>
              <a:latin typeface="Arial" pitchFamily="34" charset="0"/>
              <a:hlinkClick r:id="rId3" action="ppaction://hlinksldjump"/>
            </a:endParaRPr>
          </a:p>
          <a:p>
            <a:pPr indent="-228600">
              <a:lnSpc>
                <a:spcPct val="150000"/>
              </a:lnSpc>
              <a:buSzTx/>
              <a:buNone/>
              <a:tabLst>
                <a:tab pos="7172325" algn="l"/>
              </a:tabLst>
            </a:pPr>
            <a:r>
              <a:rPr lang="en-US" sz="1800" dirty="0" smtClean="0">
                <a:solidFill>
                  <a:srgbClr val="6F6F6F"/>
                </a:solidFill>
                <a:latin typeface="Arial" pitchFamily="34" charset="0"/>
                <a:hlinkClick r:id="rId7" action="ppaction://hlinksldjump"/>
              </a:rPr>
              <a:t>SPECIFIC EXPORT JOB CREATION </a:t>
            </a:r>
            <a:r>
              <a:rPr lang="fr-FR" sz="1800" dirty="0" smtClean="0">
                <a:solidFill>
                  <a:srgbClr val="6F6F6F"/>
                </a:solidFill>
                <a:latin typeface="Arial" pitchFamily="34" charset="0"/>
                <a:sym typeface="Arial" pitchFamily="34" charset="0"/>
                <a:hlinkClick r:id="rId7" action="ppaction://hlinksldjump"/>
              </a:rPr>
              <a:t>	</a:t>
            </a:r>
            <a:r>
              <a:rPr lang="fr-FR" sz="1800" dirty="0" smtClean="0">
                <a:solidFill>
                  <a:srgbClr val="6F6F6F"/>
                </a:solidFill>
                <a:latin typeface="Arial" pitchFamily="34" charset="0"/>
                <a:hlinkClick r:id="rId7" action="ppaction://hlinksldjump"/>
              </a:rPr>
              <a:t>129</a:t>
            </a:r>
            <a:endParaRPr lang="fr-FR" sz="1800" dirty="0" smtClean="0">
              <a:solidFill>
                <a:srgbClr val="6F6F6F"/>
              </a:solidFill>
              <a:latin typeface="Arial" pitchFamily="34" charset="0"/>
              <a:hlinkClick r:id="rId3" action="ppaction://hlinksldjump"/>
            </a:endParaRPr>
          </a:p>
          <a:p>
            <a:endParaRPr lang="en-GB" sz="1800"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Summary</a:t>
            </a:r>
            <a:endParaRPr lang="en-GB"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b="1" dirty="0" smtClean="0"/>
              <a:t>One or several Global Resources must be created in the tenant dedicated structure to build a new project.</a:t>
            </a:r>
          </a:p>
          <a:p>
            <a:pPr marL="402336" lvl="2" indent="-137160">
              <a:spcBef>
                <a:spcPts val="600"/>
              </a:spcBef>
            </a:pPr>
            <a:r>
              <a:rPr lang="en-US" sz="1400" dirty="0" smtClean="0"/>
              <a:t>The Global Resource </a:t>
            </a:r>
            <a:r>
              <a:rPr lang="en-US" sz="1400" b="1" dirty="0" err="1" smtClean="0"/>
              <a:t>DLS_Database</a:t>
            </a:r>
            <a:r>
              <a:rPr lang="en-US" sz="1400" dirty="0" smtClean="0"/>
              <a:t> opens a connection with the MI Database.</a:t>
            </a:r>
          </a:p>
          <a:p>
            <a:pPr marL="402336" lvl="2" indent="-137160">
              <a:spcBef>
                <a:spcPts val="600"/>
              </a:spcBef>
            </a:pPr>
            <a:endParaRPr lang="en-US" sz="1400" b="1"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pic>
        <p:nvPicPr>
          <p:cNvPr id="9" name="Picture 2"/>
          <p:cNvPicPr>
            <a:picLocks noChangeAspect="1" noChangeArrowheads="1"/>
          </p:cNvPicPr>
          <p:nvPr/>
        </p:nvPicPr>
        <p:blipFill>
          <a:blip r:embed="rId2" cstate="print"/>
          <a:srcRect l="725" t="3339" r="8592" b="1167"/>
          <a:stretch>
            <a:fillRect/>
          </a:stretch>
        </p:blipFill>
        <p:spPr bwMode="auto">
          <a:xfrm>
            <a:off x="2411760" y="2138680"/>
            <a:ext cx="3465165" cy="4570730"/>
          </a:xfrm>
          <a:prstGeom prst="rect">
            <a:avLst/>
          </a:prstGeom>
          <a:ln>
            <a:noFill/>
          </a:ln>
          <a:effectLst>
            <a:outerShdw blurRad="292100" dist="139700" dir="2700000" algn="tl" rotWithShape="0">
              <a:srgbClr val="333333">
                <a:alpha val="65000"/>
              </a:srgbClr>
            </a:outerShdw>
          </a:effectLst>
        </p:spPr>
      </p:pic>
      <p:sp>
        <p:nvSpPr>
          <p:cNvPr id="10" name="Rectangle à coins arrondis 4"/>
          <p:cNvSpPr>
            <a:spLocks noChangeArrowheads="1"/>
          </p:cNvSpPr>
          <p:nvPr/>
        </p:nvSpPr>
        <p:spPr bwMode="auto">
          <a:xfrm>
            <a:off x="5534392" y="5989445"/>
            <a:ext cx="1269856" cy="340519"/>
          </a:xfrm>
          <a:prstGeom prst="wedgeRoundRectCallout">
            <a:avLst>
              <a:gd name="adj1" fmla="val -95554"/>
              <a:gd name="adj2" fmla="val 69729"/>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b="1" dirty="0" smtClean="0">
                <a:cs typeface="Arial" charset="0"/>
                <a:sym typeface="Arial" charset="0"/>
              </a:rPr>
              <a:t>Date Format</a:t>
            </a:r>
            <a:endParaRPr lang="en-GB" sz="1400" b="1" dirty="0">
              <a:cs typeface="Arial" charset="0"/>
              <a:sym typeface="Arial" charset="0"/>
            </a:endParaRPr>
          </a:p>
        </p:txBody>
      </p:sp>
      <p:sp>
        <p:nvSpPr>
          <p:cNvPr id="11" name="Rectangle à coins arrondis 4"/>
          <p:cNvSpPr>
            <a:spLocks noChangeArrowheads="1"/>
          </p:cNvSpPr>
          <p:nvPr/>
        </p:nvSpPr>
        <p:spPr bwMode="auto">
          <a:xfrm>
            <a:off x="5876925" y="4638189"/>
            <a:ext cx="1845920" cy="340519"/>
          </a:xfrm>
          <a:prstGeom prst="wedgeRoundRectCallout">
            <a:avLst>
              <a:gd name="adj1" fmla="val -74702"/>
              <a:gd name="adj2" fmla="val 67178"/>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b="1" dirty="0" smtClean="0">
                <a:cs typeface="Arial" charset="0"/>
                <a:sym typeface="Arial" charset="0"/>
              </a:rPr>
              <a:t>Connection string</a:t>
            </a:r>
            <a:endParaRPr lang="en-GB" sz="1400" b="1" dirty="0">
              <a:cs typeface="Arial" charset="0"/>
              <a:sym typeface="Arial" charset="0"/>
            </a:endParaRPr>
          </a:p>
        </p:txBody>
      </p:sp>
      <p:sp>
        <p:nvSpPr>
          <p:cNvPr id="12" name="Rectangle à coins arrondis 4"/>
          <p:cNvSpPr>
            <a:spLocks noChangeArrowheads="1"/>
          </p:cNvSpPr>
          <p:nvPr/>
        </p:nvSpPr>
        <p:spPr bwMode="auto">
          <a:xfrm>
            <a:off x="5534392" y="5330768"/>
            <a:ext cx="3142064" cy="340519"/>
          </a:xfrm>
          <a:prstGeom prst="wedgeRoundRectCallout">
            <a:avLst>
              <a:gd name="adj1" fmla="val -67444"/>
              <a:gd name="adj2" fmla="val 125064"/>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b="1" dirty="0" smtClean="0">
                <a:cs typeface="Arial" charset="0"/>
                <a:sym typeface="Arial" charset="0"/>
              </a:rPr>
              <a:t>User with Tenant restricted access</a:t>
            </a:r>
            <a:endParaRPr lang="en-GB" sz="1400" b="1" dirty="0">
              <a:cs typeface="Arial" charset="0"/>
              <a:sym typeface="Arial" charset="0"/>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0"/>
              </a:spcBef>
              <a:buFont typeface="Arial"/>
              <a:buChar char="•"/>
            </a:pPr>
            <a:r>
              <a:rPr lang="en-US" sz="1600" dirty="0" smtClean="0"/>
              <a:t>The Global Resource </a:t>
            </a:r>
            <a:r>
              <a:rPr lang="en-US" sz="1600" dirty="0" err="1" smtClean="0"/>
              <a:t>DLS_MoveIt</a:t>
            </a:r>
            <a:r>
              <a:rPr lang="en-US" sz="1600" dirty="0" smtClean="0"/>
              <a:t> opens a connection with the </a:t>
            </a:r>
            <a:r>
              <a:rPr lang="en-US" sz="1600" dirty="0" err="1" smtClean="0"/>
              <a:t>MoveIt</a:t>
            </a:r>
            <a:r>
              <a:rPr lang="en-US" sz="1600" dirty="0" smtClean="0"/>
              <a:t> directory.</a:t>
            </a:r>
          </a:p>
          <a:p>
            <a:pPr marL="137160" lvl="1" indent="-137160">
              <a:spcBef>
                <a:spcPts val="0"/>
              </a:spcBef>
              <a:buFont typeface="Arial"/>
              <a:buChar char="•"/>
            </a:pPr>
            <a:r>
              <a:rPr lang="en-US" sz="1600" dirty="0" smtClean="0"/>
              <a:t>This resource uses properties defined in the Global Variables</a:t>
            </a:r>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dirty="0" smtClean="0"/>
          </a:p>
          <a:p>
            <a:pPr marL="402336" lvl="2" indent="-137160">
              <a:spcBef>
                <a:spcPts val="600"/>
              </a:spcBef>
            </a:pPr>
            <a:r>
              <a:rPr lang="en-US" sz="1400" dirty="0" smtClean="0"/>
              <a:t>Note 1: It is possible to create New Global Resources</a:t>
            </a:r>
          </a:p>
          <a:p>
            <a:pPr marL="402336" lvl="2" indent="-137160">
              <a:spcBef>
                <a:spcPts val="600"/>
              </a:spcBef>
            </a:pPr>
            <a:r>
              <a:rPr lang="fr-FR" sz="1400" dirty="0" smtClean="0"/>
              <a:t>Note 2: the DLS_FTP Resource of the Global Structure </a:t>
            </a:r>
            <a:r>
              <a:rPr lang="fr-FR" sz="1400" dirty="0" err="1" smtClean="0"/>
              <a:t>is</a:t>
            </a:r>
            <a:r>
              <a:rPr lang="fr-FR" sz="1400" dirty="0" smtClean="0"/>
              <a:t> not </a:t>
            </a:r>
            <a:r>
              <a:rPr lang="fr-FR" sz="1400" dirty="0" err="1" smtClean="0"/>
              <a:t>enabled</a:t>
            </a:r>
            <a:endParaRPr lang="en-US" sz="1400" b="1"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Global Variables and Global Resources</a:t>
            </a:r>
            <a:endParaRPr lang="en-GB" dirty="0"/>
          </a:p>
        </p:txBody>
      </p:sp>
      <p:grpSp>
        <p:nvGrpSpPr>
          <p:cNvPr id="13" name="Group 12"/>
          <p:cNvGrpSpPr/>
          <p:nvPr/>
        </p:nvGrpSpPr>
        <p:grpSpPr>
          <a:xfrm>
            <a:off x="1681263" y="1886362"/>
            <a:ext cx="3538809" cy="3479998"/>
            <a:chOff x="6804248" y="1196752"/>
            <a:chExt cx="4442792" cy="4299560"/>
          </a:xfrm>
        </p:grpSpPr>
        <p:pic>
          <p:nvPicPr>
            <p:cNvPr id="14" name="Picture 2"/>
            <p:cNvPicPr>
              <a:picLocks noChangeAspect="1" noChangeArrowheads="1"/>
            </p:cNvPicPr>
            <p:nvPr/>
          </p:nvPicPr>
          <p:blipFill>
            <a:blip r:embed="rId2" cstate="print"/>
            <a:srcRect l="8307" t="16869" r="15956"/>
            <a:stretch>
              <a:fillRect/>
            </a:stretch>
          </p:blipFill>
          <p:spPr bwMode="auto">
            <a:xfrm>
              <a:off x="6804248" y="1196752"/>
              <a:ext cx="4442792" cy="4299560"/>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6948264" y="2852936"/>
              <a:ext cx="1518169" cy="462328"/>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16" name="Rectangle à coins arrondis 4"/>
          <p:cNvSpPr>
            <a:spLocks noChangeArrowheads="1"/>
          </p:cNvSpPr>
          <p:nvPr/>
        </p:nvSpPr>
        <p:spPr bwMode="auto">
          <a:xfrm>
            <a:off x="5076056" y="3681761"/>
            <a:ext cx="1295420" cy="340519"/>
          </a:xfrm>
          <a:prstGeom prst="wedgeRoundRectCallout">
            <a:avLst>
              <a:gd name="adj1" fmla="val -70117"/>
              <a:gd name="adj2" fmla="val 44286"/>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err="1" smtClean="0">
                <a:cs typeface="Arial" charset="0"/>
                <a:sym typeface="Arial" charset="0"/>
              </a:rPr>
              <a:t>MoveIt</a:t>
            </a:r>
            <a:r>
              <a:rPr lang="en-GB" sz="1400" dirty="0" smtClean="0">
                <a:cs typeface="Arial" charset="0"/>
                <a:sym typeface="Arial" charset="0"/>
              </a:rPr>
              <a:t> </a:t>
            </a:r>
            <a:r>
              <a:rPr lang="en-GB" sz="1400" dirty="0" err="1" smtClean="0">
                <a:cs typeface="Arial" charset="0"/>
                <a:sym typeface="Arial" charset="0"/>
              </a:rPr>
              <a:t>Url</a:t>
            </a:r>
            <a:endParaRPr lang="en-GB" sz="1400" dirty="0">
              <a:cs typeface="Arial" charset="0"/>
              <a:sym typeface="Arial" charset="0"/>
            </a:endParaRPr>
          </a:p>
        </p:txBody>
      </p:sp>
      <p:sp>
        <p:nvSpPr>
          <p:cNvPr id="17" name="Rectangle à coins arrondis 4"/>
          <p:cNvSpPr>
            <a:spLocks noChangeArrowheads="1"/>
          </p:cNvSpPr>
          <p:nvPr/>
        </p:nvSpPr>
        <p:spPr bwMode="auto">
          <a:xfrm>
            <a:off x="5220072" y="4257825"/>
            <a:ext cx="1656184" cy="340519"/>
          </a:xfrm>
          <a:prstGeom prst="wedgeRoundRectCallout">
            <a:avLst>
              <a:gd name="adj1" fmla="val -74804"/>
              <a:gd name="adj2" fmla="val -11098"/>
              <a:gd name="adj3" fmla="val 16667"/>
            </a:avLst>
          </a:prstGeom>
          <a:solidFill>
            <a:srgbClr val="FFF6D9"/>
          </a:solidFill>
          <a:ln w="12700" algn="ctr">
            <a:solidFill>
              <a:schemeClr val="tx2"/>
            </a:solidFill>
            <a:round/>
            <a:headEnd/>
            <a:tailEnd/>
          </a:ln>
        </p:spPr>
        <p:txBody>
          <a:bodyPr wrap="square" anchor="ctr">
            <a:spAutoFit/>
          </a:bodyPr>
          <a:lstStyle/>
          <a:p>
            <a:pPr>
              <a:buClr>
                <a:srgbClr val="6600CC"/>
              </a:buClr>
              <a:defRPr/>
            </a:pPr>
            <a:r>
              <a:rPr lang="en-GB" sz="1400" dirty="0" err="1" smtClean="0">
                <a:cs typeface="Arial" charset="0"/>
                <a:sym typeface="Arial" charset="0"/>
              </a:rPr>
              <a:t>MoveIt</a:t>
            </a:r>
            <a:r>
              <a:rPr lang="en-GB" sz="1400" dirty="0" smtClean="0">
                <a:cs typeface="Arial" charset="0"/>
                <a:sym typeface="Arial" charset="0"/>
              </a:rPr>
              <a:t> Directory</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Job Designer</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b="1" dirty="0" smtClean="0"/>
              <a:t>A Job is made of Tasks, linked together</a:t>
            </a:r>
          </a:p>
          <a:p>
            <a:pPr marL="137160" lvl="1" indent="-137160">
              <a:spcBef>
                <a:spcPts val="600"/>
              </a:spcBef>
              <a:buFont typeface="Arial"/>
              <a:buChar char="•"/>
            </a:pPr>
            <a:endParaRPr lang="en-US" sz="1600" b="1" dirty="0" smtClean="0"/>
          </a:p>
          <a:p>
            <a:pPr marL="137160" lvl="1" indent="-137160">
              <a:spcBef>
                <a:spcPts val="600"/>
              </a:spcBef>
              <a:buFont typeface="Arial"/>
              <a:buChar char="•"/>
            </a:pPr>
            <a:r>
              <a:rPr lang="en-US" sz="1600" b="1" dirty="0" smtClean="0"/>
              <a:t>Tasks are available in the Tasks Palette,</a:t>
            </a:r>
          </a:p>
          <a:p>
            <a:pPr marL="137160" lvl="1" indent="-137160">
              <a:spcBef>
                <a:spcPts val="600"/>
              </a:spcBef>
              <a:buNone/>
            </a:pPr>
            <a:r>
              <a:rPr lang="en-US" sz="1600" b="1" dirty="0" smtClean="0"/>
              <a:t>	arranged by Category</a:t>
            </a:r>
          </a:p>
          <a:p>
            <a:pPr marL="137160" lvl="1" indent="-137160">
              <a:spcBef>
                <a:spcPts val="600"/>
              </a:spcBef>
              <a:buFont typeface="Arial"/>
              <a:buChar char="•"/>
            </a:pPr>
            <a:endParaRPr lang="en-US" sz="1600" b="1" dirty="0" smtClean="0"/>
          </a:p>
          <a:p>
            <a:pPr marL="137160" lvl="1" indent="-137160">
              <a:spcBef>
                <a:spcPts val="600"/>
              </a:spcBef>
              <a:buFont typeface="Arial"/>
              <a:buChar char="•"/>
            </a:pPr>
            <a:r>
              <a:rPr lang="en-US" sz="1600" b="1" dirty="0" smtClean="0"/>
              <a:t>To add a Task, drag and drop it from the Palette</a:t>
            </a:r>
          </a:p>
          <a:p>
            <a:pPr marL="137160" lvl="1" indent="-137160">
              <a:spcBef>
                <a:spcPts val="600"/>
              </a:spcBef>
              <a:buNone/>
            </a:pPr>
            <a:r>
              <a:rPr lang="en-US" sz="1600" b="1" dirty="0" smtClean="0"/>
              <a:t>	to the Job Designer</a:t>
            </a:r>
          </a:p>
          <a:p>
            <a:pPr marL="402336" lvl="2" indent="-137160">
              <a:spcBef>
                <a:spcPts val="600"/>
              </a:spcBef>
              <a:buNone/>
            </a:pPr>
            <a:endParaRPr lang="en-US" sz="1400" b="1"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Job Designer</a:t>
            </a:r>
            <a:endParaRPr lang="en-GB" dirty="0"/>
          </a:p>
        </p:txBody>
      </p:sp>
      <p:pic>
        <p:nvPicPr>
          <p:cNvPr id="13" name="Picture 4"/>
          <p:cNvPicPr>
            <a:picLocks noChangeAspect="1" noChangeArrowheads="1"/>
          </p:cNvPicPr>
          <p:nvPr/>
        </p:nvPicPr>
        <p:blipFill>
          <a:blip r:embed="rId2" cstate="print"/>
          <a:srcRect l="6364" t="9820" r="27576"/>
          <a:stretch>
            <a:fillRect/>
          </a:stretch>
        </p:blipFill>
        <p:spPr bwMode="auto">
          <a:xfrm>
            <a:off x="7574602" y="2435746"/>
            <a:ext cx="1202288" cy="3688671"/>
          </a:xfrm>
          <a:prstGeom prst="rect">
            <a:avLst/>
          </a:prstGeom>
          <a:ln>
            <a:noFill/>
          </a:ln>
          <a:effectLst>
            <a:outerShdw blurRad="292100" dist="139700" dir="2700000" algn="tl" rotWithShape="0">
              <a:srgbClr val="333333">
                <a:alpha val="65000"/>
              </a:srgbClr>
            </a:outerShdw>
          </a:effectLst>
        </p:spPr>
      </p:pic>
      <p:pic>
        <p:nvPicPr>
          <p:cNvPr id="14" name="Picture 3"/>
          <p:cNvPicPr>
            <a:picLocks noChangeAspect="1" noChangeArrowheads="1"/>
          </p:cNvPicPr>
          <p:nvPr/>
        </p:nvPicPr>
        <p:blipFill>
          <a:blip r:embed="rId3" cstate="print"/>
          <a:srcRect/>
          <a:stretch>
            <a:fillRect/>
          </a:stretch>
        </p:blipFill>
        <p:spPr bwMode="auto">
          <a:xfrm>
            <a:off x="5557839" y="1135000"/>
            <a:ext cx="1951401" cy="4351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dirty="0" smtClean="0"/>
              <a:t>When you create and Save a new job the job will be opened in the </a:t>
            </a:r>
            <a:r>
              <a:rPr lang="en-US" sz="1600" smtClean="0"/>
              <a:t>designer </a:t>
            </a:r>
            <a:r>
              <a:rPr lang="en-US" sz="1600" smtClean="0"/>
              <a:t>tab</a:t>
            </a: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Job Designer</a:t>
            </a:r>
            <a:endParaRPr lang="en-GB" dirty="0"/>
          </a:p>
        </p:txBody>
      </p:sp>
      <p:pic>
        <p:nvPicPr>
          <p:cNvPr id="9" name="Picture 2"/>
          <p:cNvPicPr>
            <a:picLocks noChangeAspect="1" noChangeArrowheads="1"/>
          </p:cNvPicPr>
          <p:nvPr/>
        </p:nvPicPr>
        <p:blipFill>
          <a:blip r:embed="rId2" cstate="print"/>
          <a:srcRect/>
          <a:stretch>
            <a:fillRect/>
          </a:stretch>
        </p:blipFill>
        <p:spPr bwMode="auto">
          <a:xfrm>
            <a:off x="4173146" y="3215586"/>
            <a:ext cx="4353708" cy="3028666"/>
          </a:xfrm>
          <a:prstGeom prst="rect">
            <a:avLst/>
          </a:prstGeom>
          <a:noFill/>
          <a:ln w="9525">
            <a:solidFill>
              <a:schemeClr val="tx1"/>
            </a:solidFill>
            <a:miter lim="800000"/>
            <a:headEnd/>
            <a:tailEnd/>
          </a:ln>
        </p:spPr>
      </p:pic>
      <p:pic>
        <p:nvPicPr>
          <p:cNvPr id="108547" name="Picture 3"/>
          <p:cNvPicPr>
            <a:picLocks noChangeAspect="1" noChangeArrowheads="1"/>
          </p:cNvPicPr>
          <p:nvPr/>
        </p:nvPicPr>
        <p:blipFill>
          <a:blip r:embed="rId3" cstate="print"/>
          <a:srcRect/>
          <a:stretch>
            <a:fillRect/>
          </a:stretch>
        </p:blipFill>
        <p:spPr bwMode="auto">
          <a:xfrm>
            <a:off x="347980" y="1919605"/>
            <a:ext cx="3526790" cy="1754708"/>
          </a:xfrm>
          <a:prstGeom prst="rect">
            <a:avLst/>
          </a:prstGeom>
          <a:noFill/>
          <a:ln w="9525">
            <a:noFill/>
            <a:miter lim="800000"/>
            <a:headEnd/>
            <a:tailEnd/>
          </a:ln>
        </p:spPr>
      </p:pic>
      <p:sp>
        <p:nvSpPr>
          <p:cNvPr id="10" name="Rectangle 9"/>
          <p:cNvSpPr/>
          <p:nvPr/>
        </p:nvSpPr>
        <p:spPr>
          <a:xfrm>
            <a:off x="6375400" y="4111666"/>
            <a:ext cx="706720" cy="291424"/>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400" b="1" dirty="0" smtClean="0"/>
              <a:t>Producer</a:t>
            </a:r>
            <a:r>
              <a:rPr lang="en-US" sz="1400" dirty="0" smtClean="0"/>
              <a:t>: generates data that is passed to a target task through a task connector (e.g. File Reader, Database Reader)</a:t>
            </a:r>
          </a:p>
          <a:p>
            <a:endParaRPr lang="en-US" sz="1400" dirty="0" smtClean="0"/>
          </a:p>
          <a:p>
            <a:r>
              <a:rPr lang="en-US" sz="1400" b="1" dirty="0" smtClean="0"/>
              <a:t>Consumer</a:t>
            </a:r>
            <a:r>
              <a:rPr lang="en-US" sz="1400" dirty="0" smtClean="0"/>
              <a:t>: waits for data to come from the previous task and does not return data on successful processing of the received data (e. g. File Writer, Database Writer)</a:t>
            </a:r>
          </a:p>
          <a:p>
            <a:endParaRPr lang="en-US" sz="1400" dirty="0" smtClean="0"/>
          </a:p>
          <a:p>
            <a:r>
              <a:rPr lang="en-US" sz="1400" b="1" dirty="0" smtClean="0"/>
              <a:t>Both</a:t>
            </a:r>
            <a:r>
              <a:rPr lang="en-US" sz="1400" dirty="0" smtClean="0"/>
              <a:t>: </a:t>
            </a:r>
            <a:r>
              <a:rPr lang="en-US" sz="1400" i="1" dirty="0" smtClean="0"/>
              <a:t>accepts data and returns data upon successful processing, acting as a Producer </a:t>
            </a:r>
            <a:r>
              <a:rPr lang="en-US" sz="1400" dirty="0" smtClean="0"/>
              <a:t>and Consumer task. (e.g. Mapping)</a:t>
            </a:r>
          </a:p>
          <a:p>
            <a:endParaRPr lang="en-US" sz="1400" dirty="0" smtClean="0"/>
          </a:p>
          <a:p>
            <a:r>
              <a:rPr lang="en-US" sz="1400" b="1" dirty="0" smtClean="0"/>
              <a:t>Neither</a:t>
            </a:r>
            <a:r>
              <a:rPr lang="en-US" sz="1400" dirty="0" smtClean="0"/>
              <a:t>: does not need any data and will not pass any data via connectors. (e.g. File Copy or FTP Get) </a:t>
            </a:r>
          </a:p>
          <a:p>
            <a:endParaRPr lang="en-US" sz="1400" dirty="0" smtClean="0"/>
          </a:p>
          <a:p>
            <a:r>
              <a:rPr lang="en-US" sz="1400" b="1" dirty="0" smtClean="0"/>
              <a:t>Resource</a:t>
            </a:r>
            <a:r>
              <a:rPr lang="en-US" sz="1400" dirty="0" smtClean="0"/>
              <a:t>: This is a special type of task, it is used as a resource in property parameters by the above task types. They cannot be part of a job but are defined in Global Resources with a Project level scope. (e.g. Database Connection)</a:t>
            </a:r>
            <a:r>
              <a:rPr lang="en-GB" sz="1400" dirty="0" smtClean="0"/>
              <a:t>.</a:t>
            </a:r>
            <a:endParaRPr lang="en-US" sz="14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Job Designer</a:t>
            </a:r>
            <a:endParaRPr lang="en-GB" dirty="0"/>
          </a:p>
        </p:txBody>
      </p:sp>
      <p:sp>
        <p:nvSpPr>
          <p:cNvPr id="5" name="Text Placeholder 4"/>
          <p:cNvSpPr>
            <a:spLocks noGrp="1"/>
          </p:cNvSpPr>
          <p:nvPr>
            <p:ph type="body" sz="quarter" idx="11"/>
          </p:nvPr>
        </p:nvSpPr>
        <p:spPr>
          <a:xfrm>
            <a:off x="485714" y="1088229"/>
            <a:ext cx="8280000" cy="511410"/>
          </a:xfrm>
        </p:spPr>
        <p:txBody>
          <a:bodyPr/>
          <a:lstStyle/>
          <a:p>
            <a:r>
              <a:rPr lang="en-US" dirty="0" smtClean="0"/>
              <a:t>A task can be one of the following types</a:t>
            </a:r>
          </a:p>
          <a:p>
            <a:endParaRPr lang="en-GB"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pPr marL="137160" lvl="1" indent="-137160">
              <a:spcBef>
                <a:spcPts val="600"/>
              </a:spcBef>
              <a:buFont typeface="Arial"/>
              <a:buChar char="•"/>
            </a:pPr>
            <a:r>
              <a:rPr lang="en-US" sz="1600" dirty="0" smtClean="0"/>
              <a:t>When drag and drop a task in the designer view, it is possible to edit its properties </a:t>
            </a:r>
          </a:p>
          <a:p>
            <a:pPr marL="137160" lvl="1" indent="-137160">
              <a:spcBef>
                <a:spcPts val="600"/>
              </a:spcBef>
              <a:buFont typeface="Arial"/>
              <a:buChar char="•"/>
            </a:pPr>
            <a:endParaRPr lang="en-US" sz="1600" b="1" dirty="0" smtClean="0"/>
          </a:p>
          <a:p>
            <a:pPr marL="137160" lvl="1" indent="-137160">
              <a:spcBef>
                <a:spcPts val="600"/>
              </a:spcBef>
              <a:buFont typeface="Arial"/>
              <a:buChar char="•"/>
            </a:pPr>
            <a:r>
              <a:rPr lang="en-US" sz="1600" dirty="0" smtClean="0"/>
              <a:t>For example: A </a:t>
            </a:r>
            <a:r>
              <a:rPr lang="en-US" sz="1600" b="1" dirty="0" smtClean="0"/>
              <a:t>File Delete </a:t>
            </a:r>
            <a:r>
              <a:rPr lang="en-US" sz="1600" dirty="0" smtClean="0"/>
              <a:t>task will delete files that match the </a:t>
            </a:r>
            <a:r>
              <a:rPr lang="en-US" sz="1600" b="1" dirty="0" smtClean="0"/>
              <a:t>File Filter</a:t>
            </a:r>
          </a:p>
          <a:p>
            <a:pPr marL="137160" lvl="1" indent="-137160">
              <a:spcBef>
                <a:spcPts val="600"/>
              </a:spcBef>
              <a:buNone/>
            </a:pPr>
            <a:r>
              <a:rPr lang="en-US" sz="1600" dirty="0" smtClean="0"/>
              <a:t>	expression after a specific number of days (</a:t>
            </a:r>
            <a:r>
              <a:rPr lang="en-US" sz="1600" b="1" dirty="0" smtClean="0"/>
              <a:t>Delete Files after x days</a:t>
            </a:r>
            <a:r>
              <a:rPr lang="en-US" sz="1600" dirty="0" smtClean="0"/>
              <a:t>) have elapsed since the last update to the files in the </a:t>
            </a:r>
            <a:r>
              <a:rPr lang="en-US" sz="1600" b="1" dirty="0" smtClean="0"/>
              <a:t>Source Directory</a:t>
            </a:r>
            <a:endParaRPr lang="en-US" sz="1400" b="1"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Job Designer</a:t>
            </a:r>
            <a:endParaRPr lang="en-GB" dirty="0"/>
          </a:p>
        </p:txBody>
      </p:sp>
      <p:pic>
        <p:nvPicPr>
          <p:cNvPr id="7" name="Picture 2"/>
          <p:cNvPicPr>
            <a:picLocks noChangeAspect="1" noChangeArrowheads="1"/>
          </p:cNvPicPr>
          <p:nvPr/>
        </p:nvPicPr>
        <p:blipFill>
          <a:blip r:embed="rId2" cstate="print"/>
          <a:srcRect l="1506" r="8860" b="13322"/>
          <a:stretch>
            <a:fillRect/>
          </a:stretch>
        </p:blipFill>
        <p:spPr bwMode="auto">
          <a:xfrm>
            <a:off x="2251710" y="3055268"/>
            <a:ext cx="4594860" cy="3211225"/>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2541305" y="4375827"/>
            <a:ext cx="640045" cy="191411"/>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8"/>
          <p:cNvSpPr/>
          <p:nvPr/>
        </p:nvSpPr>
        <p:spPr>
          <a:xfrm>
            <a:off x="4246280" y="3437614"/>
            <a:ext cx="706720" cy="520024"/>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 name="Rectangle 9"/>
          <p:cNvSpPr/>
          <p:nvPr/>
        </p:nvSpPr>
        <p:spPr>
          <a:xfrm>
            <a:off x="4201865" y="5184056"/>
            <a:ext cx="2217985" cy="1048469"/>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436314"/>
            <a:ext cx="8279999" cy="5490136"/>
          </a:xfrm>
        </p:spPr>
        <p:txBody>
          <a:bodyPr/>
          <a:lstStyle/>
          <a:p>
            <a:pPr marL="137160" lvl="1" indent="-137160">
              <a:spcBef>
                <a:spcPts val="600"/>
              </a:spcBef>
              <a:buFont typeface="Arial"/>
              <a:buChar char="•"/>
            </a:pPr>
            <a:r>
              <a:rPr lang="en-US" sz="1600" dirty="0" smtClean="0"/>
              <a:t>Since MI10 The following tasks have been added</a:t>
            </a:r>
          </a:p>
          <a:p>
            <a:pPr marL="137160" lvl="1" indent="-137160">
              <a:spcBef>
                <a:spcPts val="600"/>
              </a:spcBef>
              <a:buFont typeface="Arial"/>
              <a:buChar char="•"/>
            </a:pPr>
            <a:endParaRPr lang="en-US" sz="1600"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4" name="Title 3"/>
          <p:cNvSpPr>
            <a:spLocks noGrp="1"/>
          </p:cNvSpPr>
          <p:nvPr>
            <p:ph type="title"/>
          </p:nvPr>
        </p:nvSpPr>
        <p:spPr/>
        <p:txBody>
          <a:bodyPr/>
          <a:lstStyle/>
          <a:p>
            <a:r>
              <a:rPr lang="en-US" dirty="0" smtClean="0"/>
              <a:t>Job Designer</a:t>
            </a:r>
            <a:endParaRPr lang="en-GB" dirty="0"/>
          </a:p>
        </p:txBody>
      </p:sp>
      <p:graphicFrame>
        <p:nvGraphicFramePr>
          <p:cNvPr id="11" name="Content Placeholder 3"/>
          <p:cNvGraphicFramePr>
            <a:graphicFrameLocks/>
          </p:cNvGraphicFramePr>
          <p:nvPr>
            <p:extLst>
              <p:ext uri="{D42A27DB-BD31-4B8C-83A1-F6EECF244321}">
                <p14:modId xmlns:p14="http://schemas.microsoft.com/office/powerpoint/2010/main" xmlns="" val="2647718071"/>
              </p:ext>
            </p:extLst>
          </p:nvPr>
        </p:nvGraphicFramePr>
        <p:xfrm>
          <a:off x="1295637" y="2269672"/>
          <a:ext cx="6552727" cy="3355624"/>
        </p:xfrm>
        <a:graphic>
          <a:graphicData uri="http://schemas.openxmlformats.org/drawingml/2006/table">
            <a:tbl>
              <a:tblPr firstRow="1" bandRow="1">
                <a:tableStyleId>{93296810-A885-4BE3-A3E7-6D5BEEA58F35}</a:tableStyleId>
              </a:tblPr>
              <a:tblGrid>
                <a:gridCol w="2398960"/>
                <a:gridCol w="1345260"/>
                <a:gridCol w="2808507"/>
              </a:tblGrid>
              <a:tr h="342838">
                <a:tc>
                  <a:txBody>
                    <a:bodyPr/>
                    <a:lstStyle/>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200" b="1" i="0" u="none" strike="noStrike" kern="0" cap="none" spc="60" normalizeH="0" baseline="0" noProof="0" dirty="0" smtClean="0">
                          <a:ln>
                            <a:noFill/>
                          </a:ln>
                          <a:solidFill>
                            <a:prstClr val="white"/>
                          </a:solidFill>
                          <a:effectLst/>
                          <a:uLnTx/>
                          <a:uFillTx/>
                          <a:latin typeface="Arial"/>
                          <a:ea typeface="+mn-ea"/>
                          <a:cs typeface="Arial"/>
                        </a:rPr>
                        <a:t>TASK NAME</a:t>
                      </a:r>
                      <a:endParaRPr kumimoji="0" lang="en-US" sz="1200" b="1" i="0" u="none" strike="noStrike" kern="0" cap="none" spc="60" normalizeH="0" baseline="0" noProof="0" dirty="0" smtClean="0">
                        <a:ln>
                          <a:noFill/>
                        </a:ln>
                        <a:solidFill>
                          <a:srgbClr val="FFFFFF"/>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marL="0" marR="0" lvl="0" indent="0" algn="r" defTabSz="410291" rtl="0" eaLnBrk="1" fontAlgn="auto" latinLnBrk="0" hangingPunct="1">
                        <a:lnSpc>
                          <a:spcPct val="100000"/>
                        </a:lnSpc>
                        <a:spcBef>
                          <a:spcPts val="0"/>
                        </a:spcBef>
                        <a:spcAft>
                          <a:spcPts val="0"/>
                        </a:spcAft>
                        <a:buClrTx/>
                        <a:buSzTx/>
                        <a:buFontTx/>
                        <a:buNone/>
                        <a:tabLst/>
                        <a:defRPr/>
                      </a:pPr>
                      <a:r>
                        <a:rPr kumimoji="0" lang="en-US" sz="1200" b="1" i="0" u="none" strike="noStrike" kern="0" cap="none" spc="60" normalizeH="0" baseline="0" noProof="0" dirty="0" smtClean="0">
                          <a:ln>
                            <a:noFill/>
                          </a:ln>
                          <a:solidFill>
                            <a:prstClr val="white"/>
                          </a:solidFill>
                          <a:effectLst/>
                          <a:uLnTx/>
                          <a:uFillTx/>
                          <a:latin typeface="Arial"/>
                          <a:ea typeface="+mn-ea"/>
                          <a:cs typeface="Arial"/>
                        </a:rPr>
                        <a:t>ICON</a:t>
                      </a:r>
                      <a:endParaRPr kumimoji="0" lang="en-US" sz="1200" b="1" i="0" u="none" strike="noStrike" kern="0" cap="none" spc="60" normalizeH="0" baseline="0" noProof="0" dirty="0">
                        <a:ln>
                          <a:noFill/>
                        </a:ln>
                        <a:solidFill>
                          <a:prstClr val="white"/>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algn="r"/>
                      <a:r>
                        <a:rPr lang="en-US" sz="1200" b="1" i="0" dirty="0" smtClean="0">
                          <a:latin typeface="Arial"/>
                          <a:cs typeface="Arial"/>
                        </a:rPr>
                        <a:t>CATEGORY</a:t>
                      </a:r>
                    </a:p>
                  </a:txBody>
                  <a:tcPr marL="180472" marR="180472" marT="54969" marB="54969" anchor="ctr">
                    <a:lnB w="38100" cmpd="sng">
                      <a:noFill/>
                    </a:lnB>
                    <a:solidFill>
                      <a:srgbClr val="25B4FF"/>
                    </a:solidFill>
                  </a:tcPr>
                </a:tc>
              </a:tr>
              <a:tr h="651551">
                <a:tc>
                  <a:txBody>
                    <a:bodyPr/>
                    <a:lstStyle/>
                    <a:p>
                      <a:r>
                        <a:rPr lang="en-US" sz="1200" b="0" i="0" dirty="0" smtClean="0">
                          <a:solidFill>
                            <a:srgbClr val="171815"/>
                          </a:solidFill>
                          <a:latin typeface="Arial"/>
                          <a:cs typeface="Arial"/>
                        </a:rPr>
                        <a:t>File sort</a:t>
                      </a:r>
                      <a:endParaRPr lang="en-US" sz="12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dirty="0" smtClean="0">
                          <a:solidFill>
                            <a:srgbClr val="171815"/>
                          </a:solidFill>
                          <a:latin typeface="Arial"/>
                          <a:cs typeface="Arial"/>
                        </a:rPr>
                        <a:t>File</a:t>
                      </a:r>
                      <a:endParaRPr lang="en-US" sz="12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752354">
                <a:tc>
                  <a:txBody>
                    <a:bodyPr/>
                    <a:lstStyle/>
                    <a:p>
                      <a:r>
                        <a:rPr lang="en-US" sz="1200" b="0" i="0" dirty="0" smtClean="0">
                          <a:solidFill>
                            <a:srgbClr val="171815"/>
                          </a:solidFill>
                          <a:latin typeface="Arial"/>
                          <a:cs typeface="Arial"/>
                        </a:rPr>
                        <a:t>Folder Reader</a:t>
                      </a:r>
                      <a:endParaRPr lang="en-US" sz="1200" b="0" i="0" dirty="0">
                        <a:solidFill>
                          <a:srgbClr val="171815"/>
                        </a:solidFill>
                        <a:latin typeface="Arial"/>
                        <a:cs typeface="Arial"/>
                      </a:endParaRP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1200" b="0" i="0" dirty="0" smtClean="0">
                          <a:solidFill>
                            <a:srgbClr val="171815"/>
                          </a:solidFill>
                          <a:latin typeface="Arial"/>
                          <a:cs typeface="Arial"/>
                        </a:rPr>
                        <a:t>File</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r>
              <a:tr h="775504">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200" b="0" i="0" dirty="0" smtClean="0">
                          <a:solidFill>
                            <a:srgbClr val="171815"/>
                          </a:solidFill>
                          <a:latin typeface="Arial"/>
                          <a:cs typeface="Arial"/>
                        </a:rPr>
                        <a:t>Evaluate</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200" b="0" i="0" dirty="0" smtClean="0">
                          <a:solidFill>
                            <a:srgbClr val="171815"/>
                          </a:solidFill>
                          <a:latin typeface="Arial"/>
                          <a:cs typeface="Arial"/>
                        </a:rPr>
                        <a:t>General</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833377">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200" b="0" i="0" dirty="0" smtClean="0">
                          <a:solidFill>
                            <a:srgbClr val="171815"/>
                          </a:solidFill>
                          <a:latin typeface="Arial"/>
                          <a:cs typeface="Arial"/>
                        </a:rPr>
                        <a:t>Reset Framework Store</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200" b="0" i="0" dirty="0" smtClean="0">
                          <a:solidFill>
                            <a:srgbClr val="171815"/>
                          </a:solidFill>
                          <a:latin typeface="Arial"/>
                          <a:cs typeface="Arial"/>
                        </a:rPr>
                        <a:t>MI Objects</a:t>
                      </a:r>
                      <a:endParaRPr lang="en-US" sz="12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EFF2"/>
                    </a:solidFill>
                  </a:tcPr>
                </a:tc>
              </a:tr>
            </a:tbl>
          </a:graphicData>
        </a:graphic>
      </p:graphicFrame>
      <p:pic>
        <p:nvPicPr>
          <p:cNvPr id="12"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a:stretch>
            <a:fillRect/>
          </a:stretch>
        </p:blipFill>
        <p:spPr bwMode="auto">
          <a:xfrm>
            <a:off x="4169035" y="2706140"/>
            <a:ext cx="400050" cy="3429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3"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a:stretch>
            <a:fillRect/>
          </a:stretch>
        </p:blipFill>
        <p:spPr bwMode="auto">
          <a:xfrm>
            <a:off x="4118931" y="3487663"/>
            <a:ext cx="476250"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4"/>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4066543" y="4308668"/>
            <a:ext cx="581025" cy="4286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5" name="Picture 2"/>
          <p:cNvPicPr>
            <a:picLocks noChangeAspect="1" noChangeArrowheads="1"/>
          </p:cNvPicPr>
          <p:nvPr/>
        </p:nvPicPr>
        <p:blipFill>
          <a:blip r:embed="rId5" cstate="print">
            <a:extLst>
              <a:ext uri="{28A0092B-C50C-407E-A947-70E740481C1C}">
                <a14:useLocalDpi xmlns:a14="http://schemas.microsoft.com/office/drawing/2010/main" xmlns="" val="0"/>
              </a:ext>
            </a:extLst>
          </a:blip>
          <a:srcRect/>
          <a:stretch>
            <a:fillRect/>
          </a:stretch>
        </p:blipFill>
        <p:spPr bwMode="auto">
          <a:xfrm>
            <a:off x="4130935" y="5072522"/>
            <a:ext cx="438150" cy="4000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r>
              <a:rPr lang="en-US" dirty="0" smtClean="0"/>
              <a:t>Sort a file based on</a:t>
            </a:r>
            <a:r>
              <a:rPr lang="en-US" dirty="0" smtClean="0">
                <a:solidFill>
                  <a:srgbClr val="23A3FF"/>
                </a:solidFill>
              </a:rPr>
              <a:t> 1 </a:t>
            </a:r>
            <a:r>
              <a:rPr lang="en-US" dirty="0" smtClean="0">
                <a:solidFill>
                  <a:schemeClr val="tx1"/>
                </a:solidFill>
              </a:rPr>
              <a:t>to</a:t>
            </a:r>
            <a:r>
              <a:rPr lang="en-US" dirty="0" smtClean="0">
                <a:solidFill>
                  <a:srgbClr val="FF0000"/>
                </a:solidFill>
              </a:rPr>
              <a:t> </a:t>
            </a:r>
            <a:r>
              <a:rPr lang="en-US" dirty="0" smtClean="0">
                <a:solidFill>
                  <a:srgbClr val="23A3FF"/>
                </a:solidFill>
              </a:rPr>
              <a:t>3</a:t>
            </a:r>
            <a:r>
              <a:rPr lang="en-US" dirty="0" smtClean="0"/>
              <a:t> fields. As the file is received the user can select which fields will be used to sort the data</a:t>
            </a:r>
          </a:p>
          <a:p>
            <a:r>
              <a:rPr lang="en-US" dirty="0" smtClean="0"/>
              <a:t>The order in which they are selected will define the sort order</a:t>
            </a:r>
          </a:p>
          <a:p>
            <a:endParaRPr lang="en-US"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File Sort</a:t>
            </a:r>
            <a:endParaRPr lang="en-GB" dirty="0"/>
          </a:p>
        </p:txBody>
      </p:sp>
      <p:pic>
        <p:nvPicPr>
          <p:cNvPr id="1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r="3823" b="2221"/>
          <a:stretch>
            <a:fillRect/>
          </a:stretch>
        </p:blipFill>
        <p:spPr bwMode="auto">
          <a:xfrm>
            <a:off x="2915815" y="2620907"/>
            <a:ext cx="2808710" cy="369607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endParaRPr lang="en-US"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File Sort</a:t>
            </a:r>
            <a:endParaRPr lang="en-GB"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l="275" t="1286"/>
          <a:stretch>
            <a:fillRect/>
          </a:stretch>
        </p:blipFill>
        <p:spPr bwMode="auto">
          <a:xfrm>
            <a:off x="1581150" y="1152525"/>
            <a:ext cx="5508466" cy="21324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l="491" t="2166"/>
          <a:stretch>
            <a:fillRect/>
          </a:stretch>
        </p:blipFill>
        <p:spPr bwMode="auto">
          <a:xfrm>
            <a:off x="1810130" y="3838575"/>
            <a:ext cx="5050507" cy="22377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Introduction</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r>
              <a:rPr lang="en-US" dirty="0" smtClean="0"/>
              <a:t>The Folder Reader task will return the location and filename of the contents of a folder </a:t>
            </a:r>
            <a:r>
              <a:rPr lang="en-US" dirty="0" smtClean="0">
                <a:solidFill>
                  <a:srgbClr val="23A3FF"/>
                </a:solidFill>
              </a:rPr>
              <a:t>or</a:t>
            </a:r>
            <a:r>
              <a:rPr lang="en-US" dirty="0" smtClean="0"/>
              <a:t> folder with all subdirectories relative to the server</a:t>
            </a:r>
          </a:p>
          <a:p>
            <a:endParaRPr lang="en-US"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Folder Reader</a:t>
            </a:r>
            <a:endParaRPr lang="en-GB" dirty="0"/>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t="1205" r="3936" b="6334"/>
          <a:stretch>
            <a:fillRect/>
          </a:stretch>
        </p:blipFill>
        <p:spPr bwMode="auto">
          <a:xfrm>
            <a:off x="827584" y="2780928"/>
            <a:ext cx="6018123" cy="31189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à coins arrondis 4"/>
          <p:cNvSpPr>
            <a:spLocks noChangeArrowheads="1"/>
          </p:cNvSpPr>
          <p:nvPr/>
        </p:nvSpPr>
        <p:spPr bwMode="auto">
          <a:xfrm>
            <a:off x="5076057" y="3519770"/>
            <a:ext cx="3744415" cy="817245"/>
          </a:xfrm>
          <a:prstGeom prst="wedgeRoundRectCallout">
            <a:avLst>
              <a:gd name="adj1" fmla="val -33167"/>
              <a:gd name="adj2" fmla="val 115027"/>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b="1" dirty="0" smtClean="0">
                <a:cs typeface="Arial" charset="0"/>
                <a:sym typeface="Arial" charset="0"/>
              </a:rPr>
              <a:t>Complete Source Directory is  E:\Cegedim\MI\Tenants\US\imports\Komodo\MI_DLS\Import\Processed</a:t>
            </a:r>
            <a:endParaRPr lang="en-US" sz="1400" b="1" dirty="0">
              <a:cs typeface="Arial" charset="0"/>
              <a:sym typeface="Arial" charset="0"/>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93239"/>
            <a:ext cx="8279999" cy="5490136"/>
          </a:xfrm>
        </p:spPr>
        <p:txBody>
          <a:bodyPr/>
          <a:lstStyle/>
          <a:p>
            <a:r>
              <a:rPr lang="en-US" dirty="0" smtClean="0"/>
              <a:t>Example of Folder Reader linked to a File Writer with an output File Name of FolderReaderOut.txt searching for all subdirectories</a:t>
            </a:r>
          </a:p>
          <a:p>
            <a:pPr lvl="2"/>
            <a:r>
              <a:rPr lang="en-US" dirty="0" smtClean="0"/>
              <a:t>E:\Cegedim\MI\Tenants\US\imports\Komodo\MI_DLS\Import\Processed</a:t>
            </a:r>
          </a:p>
          <a:p>
            <a:pPr lvl="1"/>
            <a:endParaRPr lang="en-US" dirty="0" smtClean="0"/>
          </a:p>
          <a:p>
            <a:endParaRPr lang="en-US" dirty="0" smtClean="0"/>
          </a:p>
          <a:p>
            <a:pPr marL="137160" lvl="1" indent="-137160">
              <a:spcBef>
                <a:spcPts val="600"/>
              </a:spcBef>
              <a:buFont typeface="Arial"/>
              <a:buChar char="•"/>
            </a:pPr>
            <a:endParaRPr lang="en-US" sz="1600" b="1" dirty="0" smtClean="0"/>
          </a:p>
          <a:p>
            <a:pPr marL="402336" lvl="2" indent="-137160">
              <a:spcBef>
                <a:spcPts val="0"/>
              </a:spcBef>
              <a:buNone/>
            </a:pPr>
            <a:r>
              <a:rPr lang="en-US" dirty="0" smtClean="0"/>
              <a:t>	</a:t>
            </a:r>
            <a:endParaRPr lang="en-US" sz="1000" dirty="0" smtClean="0"/>
          </a:p>
          <a:p>
            <a:pPr marL="402336" lvl="2" indent="-137160">
              <a:spcBef>
                <a:spcPts val="0"/>
              </a:spcBef>
              <a:buNone/>
            </a:pPr>
            <a:endParaRPr lang="en-US" sz="10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US" dirty="0" smtClean="0"/>
              <a:t>Folder Reader</a:t>
            </a:r>
            <a:endParaRPr lang="en-GB" dirty="0"/>
          </a:p>
        </p:txBody>
      </p:sp>
      <p:pic>
        <p:nvPicPr>
          <p:cNvPr id="8"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l="420" r="437"/>
          <a:stretch>
            <a:fillRect/>
          </a:stretch>
        </p:blipFill>
        <p:spPr bwMode="auto">
          <a:xfrm>
            <a:off x="1403648" y="3284984"/>
            <a:ext cx="6408712" cy="28305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9" name="Picture 3"/>
          <p:cNvPicPr>
            <a:picLocks noChangeAspect="1" noChangeArrowheads="1"/>
          </p:cNvPicPr>
          <p:nvPr/>
        </p:nvPicPr>
        <p:blipFill>
          <a:blip r:embed="rId4" cstate="print">
            <a:extLst>
              <a:ext uri="{28A0092B-C50C-407E-A947-70E740481C1C}">
                <a14:useLocalDpi xmlns:a14="http://schemas.microsoft.com/office/drawing/2010/main" xmlns="" val="0"/>
              </a:ext>
            </a:extLst>
          </a:blip>
          <a:srcRect/>
          <a:stretch>
            <a:fillRect/>
          </a:stretch>
        </p:blipFill>
        <p:spPr bwMode="auto">
          <a:xfrm>
            <a:off x="2915816" y="2276872"/>
            <a:ext cx="3024336" cy="100553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Evaluate is used at the start of a job to test a conditional link expression that will determine the flow of control in the job and improves performance</a:t>
            </a: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Evaluate</a:t>
            </a:r>
            <a:endParaRPr lang="en-GB" dirty="0"/>
          </a:p>
        </p:txBody>
      </p:sp>
      <p:pic>
        <p:nvPicPr>
          <p:cNvPr id="6" name="Picture 3"/>
          <p:cNvPicPr>
            <a:picLocks noChangeAspect="1" noChangeArrowheads="1"/>
          </p:cNvPicPr>
          <p:nvPr/>
        </p:nvPicPr>
        <p:blipFill>
          <a:blip r:embed="rId2" cstate="print"/>
          <a:srcRect/>
          <a:stretch>
            <a:fillRect/>
          </a:stretch>
        </p:blipFill>
        <p:spPr bwMode="auto">
          <a:xfrm>
            <a:off x="971600" y="2780928"/>
            <a:ext cx="6664211" cy="3173434"/>
          </a:xfrm>
          <a:prstGeom prst="rect">
            <a:avLst/>
          </a:prstGeom>
          <a:ln>
            <a:noFill/>
          </a:ln>
          <a:effectLst>
            <a:outerShdw blurRad="292100" dist="139700" dir="2700000" algn="tl" rotWithShape="0">
              <a:srgbClr val="333333">
                <a:alpha val="65000"/>
              </a:srgbClr>
            </a:outerShdw>
          </a:effectLst>
        </p:spPr>
      </p:pic>
      <p:sp>
        <p:nvSpPr>
          <p:cNvPr id="7" name="Rectangle à coins arrondis 4"/>
          <p:cNvSpPr>
            <a:spLocks noChangeArrowheads="1"/>
          </p:cNvSpPr>
          <p:nvPr/>
        </p:nvSpPr>
        <p:spPr bwMode="auto">
          <a:xfrm>
            <a:off x="1616549" y="2833591"/>
            <a:ext cx="2060620" cy="340519"/>
          </a:xfrm>
          <a:prstGeom prst="wedgeRoundRectCallout">
            <a:avLst>
              <a:gd name="adj1" fmla="val -1951"/>
              <a:gd name="adj2" fmla="val 21508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Conditional link 1</a:t>
            </a:r>
            <a:endParaRPr lang="en-US" sz="1400" dirty="0">
              <a:cs typeface="Arial" charset="0"/>
              <a:sym typeface="Arial" charset="0"/>
            </a:endParaRPr>
          </a:p>
        </p:txBody>
      </p:sp>
      <p:sp>
        <p:nvSpPr>
          <p:cNvPr id="8" name="Rectangle à coins arrondis 4"/>
          <p:cNvSpPr>
            <a:spLocks noChangeArrowheads="1"/>
          </p:cNvSpPr>
          <p:nvPr/>
        </p:nvSpPr>
        <p:spPr bwMode="auto">
          <a:xfrm>
            <a:off x="1497420" y="5720874"/>
            <a:ext cx="2060620" cy="340519"/>
          </a:xfrm>
          <a:prstGeom prst="wedgeRoundRectCallout">
            <a:avLst>
              <a:gd name="adj1" fmla="val 271"/>
              <a:gd name="adj2" fmla="val -145226"/>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Conditional link 2</a:t>
            </a:r>
            <a:endParaRPr lang="en-US" sz="1400" dirty="0">
              <a:cs typeface="Arial" charset="0"/>
              <a:sym typeface="Arial" charset="0"/>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r>
              <a:rPr lang="en-US" dirty="0" smtClean="0"/>
              <a:t>The Conditional link expression determines the flow of control in the job based on a Global Variable</a:t>
            </a:r>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Evaluate</a:t>
            </a:r>
            <a:endParaRPr lang="en-GB" dirty="0"/>
          </a:p>
        </p:txBody>
      </p:sp>
      <p:pic>
        <p:nvPicPr>
          <p:cNvPr id="9"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l="1574" t="2411" r="1179" b="32235"/>
          <a:stretch>
            <a:fillRect/>
          </a:stretch>
        </p:blipFill>
        <p:spPr bwMode="auto">
          <a:xfrm>
            <a:off x="1847850" y="2607978"/>
            <a:ext cx="5200650" cy="1352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l="1215" t="2190" r="1367" b="35285"/>
          <a:stretch>
            <a:fillRect/>
          </a:stretch>
        </p:blipFill>
        <p:spPr bwMode="auto">
          <a:xfrm>
            <a:off x="1828800" y="4932078"/>
            <a:ext cx="5219700" cy="133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11" name="Rectangle à coins arrondis 4"/>
          <p:cNvSpPr>
            <a:spLocks noChangeArrowheads="1"/>
          </p:cNvSpPr>
          <p:nvPr/>
        </p:nvSpPr>
        <p:spPr bwMode="auto">
          <a:xfrm>
            <a:off x="3362459" y="1943516"/>
            <a:ext cx="2060620" cy="340519"/>
          </a:xfrm>
          <a:prstGeom prst="wedgeRoundRectCallout">
            <a:avLst>
              <a:gd name="adj1" fmla="val -23214"/>
              <a:gd name="adj2" fmla="val 10779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Conditional link 1</a:t>
            </a:r>
            <a:endParaRPr lang="en-US" sz="1400" dirty="0">
              <a:cs typeface="Arial" charset="0"/>
              <a:sym typeface="Arial" charset="0"/>
            </a:endParaRPr>
          </a:p>
        </p:txBody>
      </p:sp>
      <p:sp>
        <p:nvSpPr>
          <p:cNvPr id="12" name="Rectangle à coins arrondis 4"/>
          <p:cNvSpPr>
            <a:spLocks noChangeArrowheads="1"/>
          </p:cNvSpPr>
          <p:nvPr/>
        </p:nvSpPr>
        <p:spPr bwMode="auto">
          <a:xfrm>
            <a:off x="3347864" y="4270458"/>
            <a:ext cx="2060620" cy="340519"/>
          </a:xfrm>
          <a:prstGeom prst="wedgeRoundRectCallout">
            <a:avLst>
              <a:gd name="adj1" fmla="val -23214"/>
              <a:gd name="adj2" fmla="val 10779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Conditional link 2</a:t>
            </a:r>
            <a:endParaRPr lang="en-US" sz="1400"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r>
              <a:rPr lang="en-US" dirty="0" smtClean="0"/>
              <a:t>A </a:t>
            </a:r>
            <a:r>
              <a:rPr lang="en-US" i="1" dirty="0" smtClean="0"/>
              <a:t>generic</a:t>
            </a:r>
            <a:r>
              <a:rPr lang="en-US" dirty="0" smtClean="0"/>
              <a:t> Framework Reset task that allows the user to specify which store should be reset</a:t>
            </a:r>
          </a:p>
          <a:p>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Reset Framework Store</a:t>
            </a:r>
            <a:endParaRPr lang="en-GB" dirty="0"/>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xmlns="" val="0"/>
              </a:ext>
            </a:extLst>
          </a:blip>
          <a:srcRect l="1743" t="2944" r="3458" b="5970"/>
          <a:stretch>
            <a:fillRect/>
          </a:stretch>
        </p:blipFill>
        <p:spPr bwMode="auto">
          <a:xfrm>
            <a:off x="1810987" y="2668044"/>
            <a:ext cx="5522026" cy="27181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pPr>
              <a:spcBef>
                <a:spcPts val="600"/>
              </a:spcBef>
            </a:pPr>
            <a:r>
              <a:rPr lang="en-US" dirty="0" smtClean="0"/>
              <a:t>Ten new fields have been added to the Email task</a:t>
            </a:r>
          </a:p>
          <a:p>
            <a:pPr>
              <a:spcBef>
                <a:spcPts val="600"/>
              </a:spcBef>
            </a:pPr>
            <a:r>
              <a:rPr lang="en-US" dirty="0" smtClean="0"/>
              <a:t>The default is to group all incoming records into one Email, you have the option to Split the Output into multiple emails based on the number Output rows per email.</a:t>
            </a:r>
          </a:p>
          <a:p>
            <a:pPr>
              <a:spcBef>
                <a:spcPts val="600"/>
              </a:spcBef>
            </a:pPr>
            <a:r>
              <a:rPr lang="en-US" dirty="0" smtClean="0">
                <a:solidFill>
                  <a:srgbClr val="23A3FF"/>
                </a:solidFill>
              </a:rPr>
              <a:t>The default settings are 100 rows per email with a maximum of 10 emails.</a:t>
            </a:r>
          </a:p>
          <a:p>
            <a:endParaRPr lang="en-US" dirty="0" smtClean="0"/>
          </a:p>
          <a:p>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Enhanced Email task</a:t>
            </a:r>
            <a:endParaRPr lang="en-GB" dirty="0"/>
          </a:p>
        </p:txBody>
      </p:sp>
      <p:pic>
        <p:nvPicPr>
          <p:cNvPr id="6"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l="2072" t="2961" r="1922" b="2946"/>
          <a:stretch>
            <a:fillRect/>
          </a:stretch>
        </p:blipFill>
        <p:spPr bwMode="auto">
          <a:xfrm>
            <a:off x="2771800" y="3215534"/>
            <a:ext cx="3518775" cy="3194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13489"/>
            <a:ext cx="8279999" cy="4478921"/>
          </a:xfrm>
        </p:spPr>
        <p:txBody>
          <a:bodyPr/>
          <a:lstStyle/>
          <a:p>
            <a:pPr>
              <a:spcBef>
                <a:spcPts val="600"/>
              </a:spcBef>
            </a:pPr>
            <a:r>
              <a:rPr lang="en-US" sz="1800" dirty="0" smtClean="0"/>
              <a:t>Ten new fields have been added to the Email task</a:t>
            </a:r>
          </a:p>
          <a:p>
            <a:pPr>
              <a:spcBef>
                <a:spcPts val="600"/>
              </a:spcBef>
            </a:pPr>
            <a:endParaRPr lang="en-US" dirty="0" smtClean="0"/>
          </a:p>
          <a:p>
            <a:endParaRPr lang="en-US" dirty="0" smtClean="0"/>
          </a:p>
          <a:p>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Enhanced Email task</a:t>
            </a:r>
            <a:endParaRPr lang="en-GB" dirty="0"/>
          </a:p>
        </p:txBody>
      </p:sp>
      <p:graphicFrame>
        <p:nvGraphicFramePr>
          <p:cNvPr id="8" name="Content Placeholder 3"/>
          <p:cNvGraphicFramePr>
            <a:graphicFrameLocks/>
          </p:cNvGraphicFramePr>
          <p:nvPr>
            <p:extLst>
              <p:ext uri="{D42A27DB-BD31-4B8C-83A1-F6EECF244321}">
                <p14:modId xmlns:p14="http://schemas.microsoft.com/office/powerpoint/2010/main" xmlns="" val="2647718071"/>
              </p:ext>
            </p:extLst>
          </p:nvPr>
        </p:nvGraphicFramePr>
        <p:xfrm>
          <a:off x="427136" y="1506591"/>
          <a:ext cx="8289729" cy="4648939"/>
        </p:xfrm>
        <a:graphic>
          <a:graphicData uri="http://schemas.openxmlformats.org/drawingml/2006/table">
            <a:tbl>
              <a:tblPr firstRow="1" bandRow="1">
                <a:tableStyleId>{93296810-A885-4BE3-A3E7-6D5BEEA58F35}</a:tableStyleId>
              </a:tblPr>
              <a:tblGrid>
                <a:gridCol w="1852372"/>
                <a:gridCol w="1226917"/>
                <a:gridCol w="5210440"/>
              </a:tblGrid>
              <a:tr h="267644">
                <a:tc>
                  <a:txBody>
                    <a:bodyPr/>
                    <a:lstStyle/>
                    <a:p>
                      <a:pPr marL="0" marR="0" lvl="0" indent="0" algn="l" defTabSz="410291" rtl="0" eaLnBrk="1" fontAlgn="auto" latinLnBrk="0" hangingPunct="1">
                        <a:lnSpc>
                          <a:spcPct val="100000"/>
                        </a:lnSpc>
                        <a:spcBef>
                          <a:spcPts val="0"/>
                        </a:spcBef>
                        <a:spcAft>
                          <a:spcPts val="0"/>
                        </a:spcAft>
                        <a:buClrTx/>
                        <a:buSzTx/>
                        <a:buFontTx/>
                        <a:buNone/>
                        <a:tabLst/>
                        <a:defRPr/>
                      </a:pPr>
                      <a:r>
                        <a:rPr kumimoji="0" lang="en-US" sz="1100" b="1" i="0" u="none" strike="noStrike" kern="0" cap="none" spc="60" normalizeH="0" baseline="0" noProof="0" dirty="0" smtClean="0">
                          <a:ln>
                            <a:noFill/>
                          </a:ln>
                          <a:solidFill>
                            <a:prstClr val="white"/>
                          </a:solidFill>
                          <a:effectLst/>
                          <a:uLnTx/>
                          <a:uFillTx/>
                          <a:latin typeface="Arial"/>
                          <a:ea typeface="+mn-ea"/>
                          <a:cs typeface="Arial"/>
                        </a:rPr>
                        <a:t>New Property</a:t>
                      </a:r>
                      <a:endParaRPr kumimoji="0" lang="en-US" sz="1100" b="1" i="0" u="none" strike="noStrike" kern="0" cap="none" spc="60" normalizeH="0" baseline="0" noProof="0" dirty="0" smtClean="0">
                        <a:ln>
                          <a:noFill/>
                        </a:ln>
                        <a:solidFill>
                          <a:srgbClr val="FFFFFF"/>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marL="0" marR="0" lvl="0" indent="0" algn="r" defTabSz="410291" rtl="0" eaLnBrk="1" fontAlgn="auto" latinLnBrk="0" hangingPunct="1">
                        <a:lnSpc>
                          <a:spcPct val="100000"/>
                        </a:lnSpc>
                        <a:spcBef>
                          <a:spcPts val="0"/>
                        </a:spcBef>
                        <a:spcAft>
                          <a:spcPts val="0"/>
                        </a:spcAft>
                        <a:buClrTx/>
                        <a:buSzTx/>
                        <a:buFontTx/>
                        <a:buNone/>
                        <a:tabLst/>
                        <a:defRPr/>
                      </a:pPr>
                      <a:r>
                        <a:rPr kumimoji="0" lang="en-US" sz="1100" b="1" i="0" u="none" strike="noStrike" kern="0" cap="none" spc="60" normalizeH="0" baseline="0" noProof="0" dirty="0" smtClean="0">
                          <a:ln>
                            <a:noFill/>
                          </a:ln>
                          <a:solidFill>
                            <a:prstClr val="white"/>
                          </a:solidFill>
                          <a:effectLst/>
                          <a:uLnTx/>
                          <a:uFillTx/>
                          <a:latin typeface="Arial"/>
                          <a:ea typeface="+mn-ea"/>
                          <a:cs typeface="Arial"/>
                        </a:rPr>
                        <a:t>Value</a:t>
                      </a:r>
                      <a:endParaRPr kumimoji="0" lang="en-US" sz="1100" b="1" i="0" u="none" strike="noStrike" kern="0" cap="none" spc="60" normalizeH="0" baseline="0" noProof="0" dirty="0">
                        <a:ln>
                          <a:noFill/>
                        </a:ln>
                        <a:solidFill>
                          <a:prstClr val="white"/>
                        </a:solidFill>
                        <a:effectLst/>
                        <a:uLnTx/>
                        <a:uFillTx/>
                        <a:latin typeface="Arial"/>
                        <a:ea typeface="+mn-ea"/>
                        <a:cs typeface="Arial"/>
                      </a:endParaRPr>
                    </a:p>
                  </a:txBody>
                  <a:tcPr marL="180472" marR="180472" marT="54969" marB="54969" anchor="ctr">
                    <a:lnB w="38100" cmpd="sng">
                      <a:noFill/>
                    </a:lnB>
                    <a:solidFill>
                      <a:srgbClr val="25B4FF"/>
                    </a:solidFill>
                  </a:tcPr>
                </a:tc>
                <a:tc>
                  <a:txBody>
                    <a:bodyPr/>
                    <a:lstStyle/>
                    <a:p>
                      <a:pPr algn="r"/>
                      <a:r>
                        <a:rPr lang="en-US" sz="1100" b="1" i="0" dirty="0" smtClean="0">
                          <a:latin typeface="Arial"/>
                          <a:cs typeface="Arial"/>
                        </a:rPr>
                        <a:t>Description</a:t>
                      </a:r>
                    </a:p>
                  </a:txBody>
                  <a:tcPr marL="180472" marR="180472" marT="54969" marB="54969" anchor="ctr">
                    <a:lnB w="38100" cmpd="sng">
                      <a:noFill/>
                    </a:lnB>
                    <a:solidFill>
                      <a:srgbClr val="25B4FF"/>
                    </a:solidFill>
                  </a:tcPr>
                </a:tc>
              </a:tr>
              <a:tr h="329973">
                <a:tc>
                  <a:txBody>
                    <a:bodyPr/>
                    <a:lstStyle/>
                    <a:p>
                      <a:r>
                        <a:rPr lang="en-US" sz="1100" b="0" i="0" dirty="0" smtClean="0">
                          <a:solidFill>
                            <a:srgbClr val="171815"/>
                          </a:solidFill>
                          <a:latin typeface="Arial"/>
                          <a:cs typeface="Arial"/>
                        </a:rPr>
                        <a:t>Email Subject</a:t>
                      </a:r>
                      <a:endParaRPr lang="en-US" sz="11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Text that appears in email</a:t>
                      </a:r>
                      <a:r>
                        <a:rPr lang="en-US" sz="1100" b="0" i="0" baseline="0" dirty="0" smtClean="0">
                          <a:solidFill>
                            <a:srgbClr val="171815"/>
                          </a:solidFill>
                          <a:latin typeface="Arial"/>
                          <a:cs typeface="Arial"/>
                        </a:rPr>
                        <a:t> Subject Area</a:t>
                      </a:r>
                      <a:endParaRPr lang="en-US" sz="1100" b="0" i="0" dirty="0">
                        <a:solidFill>
                          <a:srgbClr val="171815"/>
                        </a:solidFill>
                        <a:latin typeface="Arial"/>
                        <a:cs typeface="Arial"/>
                      </a:endParaRPr>
                    </a:p>
                  </a:txBody>
                  <a:tcPr marL="180472" marR="180472" marT="54969" marB="54969" anchor="ct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bg1"/>
                    </a:solidFill>
                  </a:tcPr>
                </a:tc>
              </a:tr>
              <a:tr h="363807">
                <a:tc>
                  <a:txBody>
                    <a:bodyPr/>
                    <a:lstStyle/>
                    <a:p>
                      <a:r>
                        <a:rPr lang="en-US" sz="1100" b="0" i="0" dirty="0" smtClean="0">
                          <a:solidFill>
                            <a:srgbClr val="171815"/>
                          </a:solidFill>
                          <a:latin typeface="Arial"/>
                          <a:cs typeface="Arial"/>
                        </a:rPr>
                        <a:t>Cc</a:t>
                      </a:r>
                      <a:endParaRPr lang="en-US" sz="1100" b="0" i="0" dirty="0">
                        <a:solidFill>
                          <a:srgbClr val="171815"/>
                        </a:solidFill>
                        <a:latin typeface="Arial"/>
                        <a:cs typeface="Arial"/>
                      </a:endParaRP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c>
                  <a:txBody>
                    <a:bodyPr/>
                    <a:lstStyle/>
                    <a:p>
                      <a:pPr algn="r"/>
                      <a:r>
                        <a:rPr lang="en-US" sz="1100" b="0" i="0" dirty="0" smtClean="0">
                          <a:solidFill>
                            <a:srgbClr val="171815"/>
                          </a:solidFill>
                          <a:latin typeface="Arial"/>
                          <a:cs typeface="Arial"/>
                        </a:rPr>
                        <a:t>Email Address of people to receive a CC</a:t>
                      </a:r>
                      <a:r>
                        <a:rPr lang="en-US" sz="1100" b="0" i="0" baseline="0" dirty="0" smtClean="0">
                          <a:solidFill>
                            <a:srgbClr val="171815"/>
                          </a:solidFill>
                          <a:latin typeface="Arial"/>
                          <a:cs typeface="Arial"/>
                        </a:rPr>
                        <a:t> of this email</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tx2">
                        <a:lumMod val="20000"/>
                        <a:lumOff val="80000"/>
                      </a:schemeClr>
                    </a:solidFill>
                  </a:tcPr>
                </a:tc>
              </a:tr>
              <a:tr h="413527">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Priority</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Dropdown</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Priority Choices are</a:t>
                      </a:r>
                      <a:r>
                        <a:rPr lang="en-US" sz="1100" b="1" i="0" dirty="0" smtClean="0">
                          <a:solidFill>
                            <a:srgbClr val="171815"/>
                          </a:solidFill>
                          <a:latin typeface="Arial"/>
                          <a:cs typeface="Arial"/>
                        </a:rPr>
                        <a:t> High</a:t>
                      </a:r>
                      <a:r>
                        <a:rPr lang="en-US" sz="1100" b="0" i="0" dirty="0" smtClean="0">
                          <a:solidFill>
                            <a:srgbClr val="171815"/>
                          </a:solidFill>
                          <a:latin typeface="Arial"/>
                          <a:cs typeface="Arial"/>
                        </a:rPr>
                        <a:t>,</a:t>
                      </a:r>
                      <a:r>
                        <a:rPr lang="en-US" sz="1100" b="1" i="0" dirty="0" smtClean="0">
                          <a:solidFill>
                            <a:srgbClr val="171815"/>
                          </a:solidFill>
                          <a:latin typeface="Arial"/>
                          <a:cs typeface="Arial"/>
                        </a:rPr>
                        <a:t> Low </a:t>
                      </a:r>
                      <a:r>
                        <a:rPr lang="en-US" sz="1100" b="0" i="0" dirty="0" smtClean="0">
                          <a:solidFill>
                            <a:srgbClr val="171815"/>
                          </a:solidFill>
                          <a:latin typeface="Arial"/>
                          <a:cs typeface="Arial"/>
                        </a:rPr>
                        <a:t>or </a:t>
                      </a:r>
                      <a:r>
                        <a:rPr lang="en-US" sz="1100" b="1" i="0" dirty="0" smtClean="0">
                          <a:solidFill>
                            <a:srgbClr val="171815"/>
                          </a:solidFill>
                          <a:latin typeface="Arial"/>
                          <a:cs typeface="Arial"/>
                        </a:rPr>
                        <a:t>Normal</a:t>
                      </a:r>
                      <a:endParaRPr lang="en-US" sz="1100" b="1"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Message Format</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Dropdown</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Choices</a:t>
                      </a:r>
                      <a:r>
                        <a:rPr lang="en-US" sz="1100" b="0" i="0" baseline="0" dirty="0" smtClean="0">
                          <a:solidFill>
                            <a:srgbClr val="171815"/>
                          </a:solidFill>
                          <a:latin typeface="Arial"/>
                          <a:cs typeface="Arial"/>
                        </a:rPr>
                        <a:t> are </a:t>
                      </a:r>
                      <a:r>
                        <a:rPr lang="en-US" sz="1100" b="1" i="0" baseline="0" dirty="0" smtClean="0">
                          <a:solidFill>
                            <a:srgbClr val="171815"/>
                          </a:solidFill>
                          <a:latin typeface="Arial"/>
                          <a:cs typeface="Arial"/>
                        </a:rPr>
                        <a:t>Grid</a:t>
                      </a:r>
                      <a:r>
                        <a:rPr lang="en-US" sz="1100" b="0" i="0" baseline="0" dirty="0" smtClean="0">
                          <a:solidFill>
                            <a:srgbClr val="171815"/>
                          </a:solidFill>
                          <a:latin typeface="Arial"/>
                          <a:cs typeface="Arial"/>
                        </a:rPr>
                        <a:t>, </a:t>
                      </a:r>
                      <a:r>
                        <a:rPr lang="en-US" sz="1100" b="1" i="0" baseline="0" dirty="0" smtClean="0">
                          <a:solidFill>
                            <a:srgbClr val="171815"/>
                          </a:solidFill>
                          <a:latin typeface="Arial"/>
                          <a:cs typeface="Arial"/>
                        </a:rPr>
                        <a:t>Line</a:t>
                      </a:r>
                      <a:r>
                        <a:rPr lang="en-US" sz="1100" b="0" i="0" baseline="0" dirty="0" smtClean="0">
                          <a:solidFill>
                            <a:srgbClr val="171815"/>
                          </a:solidFill>
                          <a:latin typeface="Arial"/>
                          <a:cs typeface="Arial"/>
                        </a:rPr>
                        <a:t> or</a:t>
                      </a:r>
                      <a:r>
                        <a:rPr lang="en-US" sz="1100" b="1" i="0" baseline="0" dirty="0" smtClean="0">
                          <a:solidFill>
                            <a:srgbClr val="171815"/>
                          </a:solidFill>
                          <a:latin typeface="Arial"/>
                          <a:cs typeface="Arial"/>
                        </a:rPr>
                        <a:t> </a:t>
                      </a:r>
                      <a:r>
                        <a:rPr lang="en-US" sz="1100" b="1" i="0" baseline="0" dirty="0" err="1" smtClean="0">
                          <a:solidFill>
                            <a:srgbClr val="171815"/>
                          </a:solidFill>
                          <a:latin typeface="Arial"/>
                          <a:cs typeface="Arial"/>
                        </a:rPr>
                        <a:t>ListView</a:t>
                      </a:r>
                      <a:endParaRPr lang="en-US" sz="1100" b="1"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EFF2"/>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Attachment Directory</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Directory</a:t>
                      </a:r>
                      <a:r>
                        <a:rPr lang="en-US" sz="1100" b="0" i="0" baseline="0" dirty="0" smtClean="0">
                          <a:solidFill>
                            <a:srgbClr val="171815"/>
                          </a:solidFill>
                          <a:latin typeface="Arial"/>
                          <a:cs typeface="Arial"/>
                        </a:rPr>
                        <a:t> location to search for the attachment, may be the location of output from a previous job</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mn-lt"/>
                          <a:cs typeface="Arial"/>
                        </a:rPr>
                        <a:t>Attachment File Pattern</a:t>
                      </a:r>
                      <a:endParaRPr lang="en-US" sz="1100" b="0" i="0" dirty="0" smtClean="0">
                        <a:solidFill>
                          <a:srgbClr val="171815"/>
                        </a:solidFill>
                        <a:latin typeface="Arial"/>
                        <a:cs typeface="Arial"/>
                      </a:endParaRP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Regular expression used to search</a:t>
                      </a:r>
                      <a:r>
                        <a:rPr lang="en-US" sz="1100" b="0" i="0" baseline="0" dirty="0" smtClean="0">
                          <a:solidFill>
                            <a:srgbClr val="171815"/>
                          </a:solidFill>
                          <a:latin typeface="Arial"/>
                          <a:cs typeface="Arial"/>
                        </a:rPr>
                        <a:t> for attachment</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EFF2"/>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Search Sub Directory</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Check Box</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marL="0" marR="0" indent="0" algn="r"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If selected</a:t>
                      </a:r>
                      <a:r>
                        <a:rPr lang="en-US" sz="1100" b="0" i="0" baseline="0" dirty="0" smtClean="0">
                          <a:solidFill>
                            <a:srgbClr val="171815"/>
                          </a:solidFill>
                          <a:latin typeface="Arial"/>
                          <a:cs typeface="Arial"/>
                        </a:rPr>
                        <a:t> sub directories of the </a:t>
                      </a:r>
                      <a:r>
                        <a:rPr lang="en-US" sz="1100" b="1" i="0" baseline="0" dirty="0" smtClean="0">
                          <a:solidFill>
                            <a:srgbClr val="171815"/>
                          </a:solidFill>
                          <a:latin typeface="Arial"/>
                          <a:cs typeface="Arial"/>
                        </a:rPr>
                        <a:t>Attachment Directory</a:t>
                      </a:r>
                      <a:r>
                        <a:rPr lang="en-US" sz="1100" b="0" i="0" baseline="0" dirty="0" smtClean="0">
                          <a:solidFill>
                            <a:srgbClr val="171815"/>
                          </a:solidFill>
                          <a:latin typeface="Arial"/>
                          <a:cs typeface="Arial"/>
                        </a:rPr>
                        <a:t> will be searched for files matching the </a:t>
                      </a:r>
                      <a:r>
                        <a:rPr lang="en-US" sz="1100" b="1" i="0" dirty="0" smtClean="0">
                          <a:solidFill>
                            <a:srgbClr val="171815"/>
                          </a:solidFill>
                          <a:latin typeface="+mn-lt"/>
                          <a:cs typeface="Arial"/>
                        </a:rPr>
                        <a:t>Attachment File Pattern</a:t>
                      </a: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Split Output</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Check Box</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If selected, will give</a:t>
                      </a:r>
                      <a:r>
                        <a:rPr lang="en-US" sz="1100" b="0" i="0" baseline="0" dirty="0" smtClean="0">
                          <a:solidFill>
                            <a:srgbClr val="171815"/>
                          </a:solidFill>
                          <a:latin typeface="Arial"/>
                          <a:cs typeface="Arial"/>
                        </a:rPr>
                        <a:t> you control over the number of rows in the body of an email and will allow multiple emails to be produced by this task. The maximum number of emails is 10</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EFF2"/>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Number of Output Rows</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chemeClr val="bg1"/>
                    </a:solidFill>
                  </a:tcPr>
                </a:tc>
                <a:tc>
                  <a:txBody>
                    <a:bodyPr/>
                    <a:lstStyle/>
                    <a:p>
                      <a:pPr algn="r"/>
                      <a:r>
                        <a:rPr lang="en-US" sz="1100" b="0" i="0" dirty="0" smtClean="0">
                          <a:solidFill>
                            <a:srgbClr val="171815"/>
                          </a:solidFill>
                          <a:latin typeface="Arial"/>
                          <a:cs typeface="Arial"/>
                        </a:rPr>
                        <a:t>Default</a:t>
                      </a:r>
                      <a:r>
                        <a:rPr lang="en-US" sz="1100" b="0" i="0" baseline="0" dirty="0" smtClean="0">
                          <a:solidFill>
                            <a:srgbClr val="171815"/>
                          </a:solidFill>
                          <a:latin typeface="Arial"/>
                          <a:cs typeface="Arial"/>
                        </a:rPr>
                        <a:t> to 100, this is the number of rows allowed in each email body</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chemeClr val="bg1"/>
                    </a:solidFill>
                  </a:tcPr>
                </a:tc>
              </a:tr>
              <a:tr h="435162">
                <a:tc>
                  <a:txBody>
                    <a:bodyPr/>
                    <a:lstStyle/>
                    <a:p>
                      <a:pPr marL="0" marR="0" indent="0" algn="l" defTabSz="410291" rtl="0" eaLnBrk="1" fontAlgn="auto" latinLnBrk="0" hangingPunct="1">
                        <a:lnSpc>
                          <a:spcPct val="100000"/>
                        </a:lnSpc>
                        <a:spcBef>
                          <a:spcPts val="0"/>
                        </a:spcBef>
                        <a:spcAft>
                          <a:spcPts val="0"/>
                        </a:spcAft>
                        <a:buClrTx/>
                        <a:buSzTx/>
                        <a:buFontTx/>
                        <a:buNone/>
                        <a:tabLst/>
                        <a:defRPr/>
                      </a:pPr>
                      <a:r>
                        <a:rPr lang="en-US" sz="1100" b="0" i="0" dirty="0" smtClean="0">
                          <a:solidFill>
                            <a:srgbClr val="171815"/>
                          </a:solidFill>
                          <a:latin typeface="Arial"/>
                          <a:cs typeface="Arial"/>
                        </a:rPr>
                        <a:t>Description</a:t>
                      </a:r>
                    </a:p>
                  </a:txBody>
                  <a:tcPr marL="180472" marR="180472" marT="54969" marB="54969" anchor="ctr">
                    <a:lnL w="12700" cmpd="sng">
                      <a:noFill/>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User Entered</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ap="flat" cmpd="sng" algn="ctr">
                      <a:solidFill>
                        <a:prstClr val="white"/>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solidFill>
                      <a:srgbClr val="E8EFF2"/>
                    </a:solidFill>
                  </a:tcPr>
                </a:tc>
                <a:tc>
                  <a:txBody>
                    <a:bodyPr/>
                    <a:lstStyle/>
                    <a:p>
                      <a:pPr algn="r"/>
                      <a:r>
                        <a:rPr lang="en-US" sz="1100" b="0" i="0" dirty="0" smtClean="0">
                          <a:solidFill>
                            <a:srgbClr val="171815"/>
                          </a:solidFill>
                          <a:latin typeface="Arial"/>
                          <a:cs typeface="Arial"/>
                        </a:rPr>
                        <a:t>This is the body of the email</a:t>
                      </a:r>
                      <a:r>
                        <a:rPr lang="en-US" sz="1100" b="0" i="0" baseline="0" dirty="0" smtClean="0">
                          <a:solidFill>
                            <a:srgbClr val="171815"/>
                          </a:solidFill>
                          <a:latin typeface="Arial"/>
                          <a:cs typeface="Arial"/>
                        </a:rPr>
                        <a:t> in addition to the records that are being passed in from previous tasks</a:t>
                      </a:r>
                      <a:endParaRPr lang="en-US" sz="1100" b="0" i="0" dirty="0">
                        <a:solidFill>
                          <a:srgbClr val="171815"/>
                        </a:solidFill>
                        <a:latin typeface="Arial"/>
                        <a:cs typeface="Arial"/>
                      </a:endParaRPr>
                    </a:p>
                  </a:txBody>
                  <a:tcPr marL="180472" marR="180472" marT="54969" marB="54969" anchor="ctr">
                    <a:lnL w="12700" cap="flat" cmpd="sng" algn="ctr">
                      <a:solidFill>
                        <a:prstClr val="white"/>
                      </a:solidFill>
                      <a:prstDash val="solid"/>
                      <a:round/>
                      <a:headEnd type="none" w="med" len="med"/>
                      <a:tailEnd type="none" w="med" len="med"/>
                    </a:lnL>
                    <a:lnR w="12700" cmpd="sng">
                      <a:noFill/>
                    </a:lnR>
                    <a:lnT w="12700" cmpd="sng">
                      <a:noFill/>
                    </a:lnT>
                    <a:lnB w="12700" cmpd="sng">
                      <a:noFill/>
                    </a:lnB>
                    <a:lnTlToBr w="12700" cmpd="sng">
                      <a:noFill/>
                      <a:prstDash val="solid"/>
                    </a:lnTlToBr>
                    <a:lnBlToTr w="12700" cmpd="sng">
                      <a:noFill/>
                      <a:prstDash val="solid"/>
                    </a:lnBlToTr>
                    <a:solidFill>
                      <a:srgbClr val="E8EFF2"/>
                    </a:solidFill>
                  </a:tcPr>
                </a:tc>
              </a:tr>
            </a:tbl>
          </a:graphicData>
        </a:graphic>
      </p:graphicFrame>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pPr>
              <a:spcBef>
                <a:spcPts val="600"/>
              </a:spcBef>
            </a:pPr>
            <a:r>
              <a:rPr lang="en-US" dirty="0" smtClean="0"/>
              <a:t>A </a:t>
            </a:r>
            <a:r>
              <a:rPr lang="en-US" b="1" dirty="0" smtClean="0"/>
              <a:t>File Upload </a:t>
            </a:r>
            <a:r>
              <a:rPr lang="en-US" dirty="0" smtClean="0"/>
              <a:t>button has been added to the task, similar to the File Reader Upload File button</a:t>
            </a:r>
          </a:p>
          <a:p>
            <a:pPr>
              <a:spcBef>
                <a:spcPts val="600"/>
              </a:spcBef>
            </a:pPr>
            <a:r>
              <a:rPr lang="en-US" dirty="0" smtClean="0"/>
              <a:t>This button allows you to browse and select an Excel file from your local directory and Upload to the server</a:t>
            </a:r>
          </a:p>
          <a:p>
            <a:pPr>
              <a:spcBef>
                <a:spcPts val="600"/>
              </a:spcBef>
            </a:pPr>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Excel Reader task</a:t>
            </a:r>
            <a:endParaRPr lang="en-GB" dirty="0"/>
          </a:p>
        </p:txBody>
      </p:sp>
      <p:pic>
        <p:nvPicPr>
          <p:cNvPr id="7"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l="2252" t="1540" r="4585" b="3315"/>
          <a:stretch>
            <a:fillRect/>
          </a:stretch>
        </p:blipFill>
        <p:spPr bwMode="auto">
          <a:xfrm>
            <a:off x="2627784" y="2780928"/>
            <a:ext cx="3363963" cy="3416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6" name="Rectangle 5"/>
          <p:cNvSpPr/>
          <p:nvPr/>
        </p:nvSpPr>
        <p:spPr>
          <a:xfrm>
            <a:off x="4258951" y="5374481"/>
            <a:ext cx="1106800" cy="309404"/>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pPr>
              <a:spcBef>
                <a:spcPts val="600"/>
              </a:spcBef>
            </a:pPr>
            <a:r>
              <a:rPr lang="en-US" dirty="0" smtClean="0"/>
              <a:t>A File Upload button has been added to the task, similar to the File Reader Upload File button</a:t>
            </a:r>
          </a:p>
          <a:p>
            <a:pPr>
              <a:spcBef>
                <a:spcPts val="600"/>
              </a:spcBef>
            </a:pPr>
            <a:r>
              <a:rPr lang="en-US" dirty="0" smtClean="0"/>
              <a:t>This button allows you to browse and select an Excel file from your local directory and Upload to the server</a:t>
            </a:r>
          </a:p>
          <a:p>
            <a:pPr>
              <a:spcBef>
                <a:spcPts val="600"/>
              </a:spcBef>
            </a:pPr>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File </a:t>
            </a:r>
            <a:r>
              <a:rPr lang="en-GB" dirty="0" err="1" smtClean="0"/>
              <a:t>Unarchive</a:t>
            </a:r>
            <a:r>
              <a:rPr lang="en-GB" dirty="0" smtClean="0"/>
              <a:t> task</a:t>
            </a:r>
            <a:endParaRPr lang="en-GB" dirty="0"/>
          </a:p>
        </p:txBody>
      </p:sp>
      <p:pic>
        <p:nvPicPr>
          <p:cNvPr id="8"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l="1645" t="2038" r="4216" b="5191"/>
          <a:stretch>
            <a:fillRect/>
          </a:stretch>
        </p:blipFill>
        <p:spPr bwMode="auto">
          <a:xfrm>
            <a:off x="2482660" y="2779841"/>
            <a:ext cx="4178681" cy="3312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pPr>
              <a:spcBef>
                <a:spcPts val="600"/>
              </a:spcBef>
            </a:pPr>
            <a:r>
              <a:rPr lang="en-US" dirty="0" smtClean="0"/>
              <a:t>A </a:t>
            </a:r>
            <a:r>
              <a:rPr lang="en-US" b="1" dirty="0" smtClean="0"/>
              <a:t>File Upload </a:t>
            </a:r>
            <a:r>
              <a:rPr lang="en-US" dirty="0" smtClean="0"/>
              <a:t>button has been added to the task, similar to the File Reader Upload File button</a:t>
            </a:r>
          </a:p>
          <a:p>
            <a:r>
              <a:rPr lang="en-US" dirty="0" smtClean="0"/>
              <a:t>This button allows you to browse and select an xml file from your local directory and Upload to the server</a:t>
            </a:r>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XML Reader task</a:t>
            </a:r>
            <a:endParaRPr lang="en-GB" dirty="0"/>
          </a:p>
        </p:txBody>
      </p:sp>
      <p:pic>
        <p:nvPicPr>
          <p:cNvPr id="6"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l="2080" t="1887" r="2993" b="2784"/>
          <a:stretch>
            <a:fillRect/>
          </a:stretch>
        </p:blipFill>
        <p:spPr bwMode="auto">
          <a:xfrm>
            <a:off x="2765328" y="2843919"/>
            <a:ext cx="3613344" cy="361334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p:nvPr/>
        </p:nvSpPr>
        <p:spPr>
          <a:xfrm>
            <a:off x="4224596" y="4603751"/>
            <a:ext cx="930810" cy="211138"/>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137160" lvl="1" indent="-137160">
              <a:buFont typeface="Arial"/>
              <a:buChar char="•"/>
            </a:pPr>
            <a:r>
              <a:rPr lang="en-US" sz="1600" dirty="0" err="1" smtClean="0"/>
              <a:t>Nexxus</a:t>
            </a:r>
            <a:r>
              <a:rPr lang="en-US" sz="1600" dirty="0" smtClean="0"/>
              <a:t> MI Master Application Server</a:t>
            </a:r>
          </a:p>
          <a:p>
            <a:pPr marL="137160" lvl="1" indent="-137160">
              <a:buFont typeface="Arial"/>
              <a:buChar char="•"/>
            </a:pPr>
            <a:r>
              <a:rPr lang="en-US" sz="1600" dirty="0" err="1" smtClean="0"/>
              <a:t>Nexxus</a:t>
            </a:r>
            <a:r>
              <a:rPr lang="en-US" sz="1600" dirty="0" smtClean="0"/>
              <a:t> MI Database</a:t>
            </a:r>
          </a:p>
          <a:p>
            <a:pPr marL="137160" lvl="1" indent="-137160">
              <a:buFont typeface="Arial"/>
              <a:buChar char="•"/>
            </a:pPr>
            <a:r>
              <a:rPr lang="en-US" sz="1600" dirty="0" err="1" smtClean="0"/>
              <a:t>MoveIt</a:t>
            </a:r>
            <a:r>
              <a:rPr lang="en-US" sz="1600" dirty="0" smtClean="0"/>
              <a:t> Platform</a:t>
            </a:r>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lvl="1">
              <a:spcBef>
                <a:spcPts val="600"/>
              </a:spcBef>
              <a:buNone/>
            </a:pPr>
            <a:r>
              <a:rPr lang="en-US" sz="1600" dirty="0" smtClean="0"/>
              <a:t>			File Transfer, not </a:t>
            </a:r>
            <a:r>
              <a:rPr lang="en-US" sz="1600" dirty="0" err="1" smtClean="0"/>
              <a:t>remoted</a:t>
            </a:r>
            <a:r>
              <a:rPr lang="en-US" sz="1600" dirty="0" smtClean="0"/>
              <a:t> by </a:t>
            </a:r>
            <a:r>
              <a:rPr lang="en-US" sz="1600" dirty="0" err="1" smtClean="0"/>
              <a:t>NexxusETL</a:t>
            </a:r>
            <a:endParaRPr lang="en-US" sz="1600" dirty="0" smtClean="0"/>
          </a:p>
          <a:p>
            <a:pPr lvl="1">
              <a:spcBef>
                <a:spcPts val="600"/>
              </a:spcBef>
              <a:buNone/>
            </a:pPr>
            <a:r>
              <a:rPr lang="en-US" sz="1600" dirty="0" smtClean="0"/>
              <a:t>			File Transfer, </a:t>
            </a:r>
            <a:r>
              <a:rPr lang="en-US" sz="1600" dirty="0" err="1" smtClean="0"/>
              <a:t>remoted</a:t>
            </a:r>
            <a:r>
              <a:rPr lang="en-US" sz="1600" dirty="0" smtClean="0"/>
              <a:t> by </a:t>
            </a:r>
            <a:r>
              <a:rPr lang="en-US" sz="1600" dirty="0" err="1" smtClean="0"/>
              <a:t>NexxusETL</a:t>
            </a:r>
            <a:endParaRPr lang="en-US" sz="1600" dirty="0" smtClean="0"/>
          </a:p>
          <a:p>
            <a:pPr lvl="1">
              <a:spcBef>
                <a:spcPts val="600"/>
              </a:spcBef>
              <a:buNone/>
            </a:pPr>
            <a:r>
              <a:rPr lang="en-US" sz="1600" dirty="0" smtClean="0"/>
              <a:t>			ETL tasks, handled by </a:t>
            </a:r>
            <a:r>
              <a:rPr lang="en-US" sz="1600" dirty="0" err="1" smtClean="0"/>
              <a:t>NexxusETL</a:t>
            </a:r>
            <a:endParaRPr lang="en-US" sz="1600" dirty="0" smtClean="0"/>
          </a:p>
          <a:p>
            <a:pPr marL="137160" lvl="1" indent="-137160">
              <a:buFont typeface="Arial"/>
              <a:buChar char="•"/>
            </a:pPr>
            <a:endParaRPr lang="en-US" sz="1600" dirty="0" smtClean="0"/>
          </a:p>
          <a:p>
            <a:endParaRPr lang="en-US" dirty="0"/>
          </a:p>
        </p:txBody>
      </p:sp>
      <p:sp>
        <p:nvSpPr>
          <p:cNvPr id="8" name="Footer Placeholder 7"/>
          <p:cNvSpPr>
            <a:spLocks noGrp="1"/>
          </p:cNvSpPr>
          <p:nvPr>
            <p:ph type="ftr" sz="quarter" idx="12"/>
          </p:nvPr>
        </p:nvSpPr>
        <p:spPr/>
        <p:txBody>
          <a:bodyPr/>
          <a:lstStyle/>
          <a:p>
            <a:pPr fontAlgn="auto">
              <a:spcBef>
                <a:spcPts val="0"/>
              </a:spcBef>
              <a:spcAft>
                <a:spcPts val="0"/>
              </a:spcAft>
            </a:pPr>
            <a:r>
              <a:rPr lang="en-GB" smtClean="0"/>
              <a:t>IMS Health Confidential</a:t>
            </a:r>
            <a:endParaRPr lang="en-GB"/>
          </a:p>
        </p:txBody>
      </p:sp>
      <p:sp>
        <p:nvSpPr>
          <p:cNvPr id="2" name="Title 1"/>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1"/>
          </p:nvPr>
        </p:nvSpPr>
        <p:spPr>
          <a:xfrm>
            <a:off x="485714" y="1088229"/>
            <a:ext cx="8280000" cy="843821"/>
          </a:xfrm>
        </p:spPr>
        <p:txBody>
          <a:bodyPr/>
          <a:lstStyle/>
          <a:p>
            <a:r>
              <a:rPr lang="en-US" dirty="0" smtClean="0"/>
              <a:t>The </a:t>
            </a:r>
            <a:r>
              <a:rPr lang="en-US" dirty="0" err="1" smtClean="0"/>
              <a:t>NexxusETL</a:t>
            </a:r>
            <a:r>
              <a:rPr lang="en-US" dirty="0" smtClean="0"/>
              <a:t> Workflow involves</a:t>
            </a:r>
          </a:p>
          <a:p>
            <a:endParaRPr lang="en-US" dirty="0"/>
          </a:p>
        </p:txBody>
      </p:sp>
      <p:grpSp>
        <p:nvGrpSpPr>
          <p:cNvPr id="6" name="Groupe 17"/>
          <p:cNvGrpSpPr/>
          <p:nvPr/>
        </p:nvGrpSpPr>
        <p:grpSpPr>
          <a:xfrm>
            <a:off x="2771800" y="2996952"/>
            <a:ext cx="1480210" cy="1480210"/>
            <a:chOff x="4996790" y="2438400"/>
            <a:chExt cx="1480210" cy="1480210"/>
          </a:xfrm>
        </p:grpSpPr>
        <p:pic>
          <p:nvPicPr>
            <p:cNvPr id="7" name="Picture 2" descr="FTP Icon 256px png"/>
            <p:cNvPicPr>
              <a:picLocks noChangeAspect="1" noChangeArrowheads="1"/>
            </p:cNvPicPr>
            <p:nvPr/>
          </p:nvPicPr>
          <p:blipFill>
            <a:blip r:embed="rId2" cstate="print"/>
            <a:srcRect/>
            <a:stretch>
              <a:fillRect/>
            </a:stretch>
          </p:blipFill>
          <p:spPr bwMode="auto">
            <a:xfrm>
              <a:off x="4996790" y="2438400"/>
              <a:ext cx="1480210" cy="1480210"/>
            </a:xfrm>
            <a:prstGeom prst="rect">
              <a:avLst/>
            </a:prstGeom>
            <a:noFill/>
          </p:spPr>
        </p:pic>
        <p:sp>
          <p:nvSpPr>
            <p:cNvPr id="9" name="Text Box 8"/>
            <p:cNvSpPr txBox="1">
              <a:spLocks noChangeArrowheads="1"/>
            </p:cNvSpPr>
            <p:nvPr/>
          </p:nvSpPr>
          <p:spPr bwMode="auto">
            <a:xfrm>
              <a:off x="4996790" y="3124200"/>
              <a:ext cx="1178379" cy="338550"/>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600" b="1" dirty="0" smtClean="0">
                  <a:cs typeface="Arial" charset="0"/>
                  <a:sym typeface="Arial" charset="0"/>
                </a:rPr>
                <a:t>MOVE IT</a:t>
              </a:r>
              <a:endParaRPr lang="en-US" sz="1600" b="1" dirty="0">
                <a:cs typeface="Arial" charset="0"/>
                <a:sym typeface="Arial" charset="0"/>
              </a:endParaRPr>
            </a:p>
          </p:txBody>
        </p:sp>
      </p:grpSp>
      <p:grpSp>
        <p:nvGrpSpPr>
          <p:cNvPr id="31" name="Group 30"/>
          <p:cNvGrpSpPr/>
          <p:nvPr/>
        </p:nvGrpSpPr>
        <p:grpSpPr>
          <a:xfrm>
            <a:off x="179512" y="3501008"/>
            <a:ext cx="1659160" cy="533648"/>
            <a:chOff x="-2268760" y="5631656"/>
            <a:chExt cx="1659160" cy="533648"/>
          </a:xfrm>
        </p:grpSpPr>
        <p:sp>
          <p:nvSpPr>
            <p:cNvPr id="14" name="Rectangle 13"/>
            <p:cNvSpPr/>
            <p:nvPr/>
          </p:nvSpPr>
          <p:spPr bwMode="auto">
            <a:xfrm>
              <a:off x="-2268760" y="5631656"/>
              <a:ext cx="1659160" cy="533648"/>
            </a:xfrm>
            <a:prstGeom prst="rect">
              <a:avLst/>
            </a:prstGeom>
            <a:solidFill>
              <a:srgbClr val="23A3FF"/>
            </a:solidFill>
            <a:ln>
              <a:noFill/>
            </a:ln>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endParaRPr lang="fr-FR" dirty="0"/>
            </a:p>
          </p:txBody>
        </p:sp>
        <p:sp>
          <p:nvSpPr>
            <p:cNvPr id="12" name="Rectangle 11"/>
            <p:cNvSpPr/>
            <p:nvPr/>
          </p:nvSpPr>
          <p:spPr bwMode="auto">
            <a:xfrm>
              <a:off x="-2245474" y="5722610"/>
              <a:ext cx="1534274" cy="263736"/>
            </a:xfrm>
            <a:prstGeom prst="rect">
              <a:avLst/>
            </a:prstGeom>
            <a:solidFill>
              <a:srgbClr val="23A3FF"/>
            </a:solidFill>
            <a:ln>
              <a:noFill/>
            </a:ln>
            <a:scene3d>
              <a:camera prst="orthographicFront"/>
              <a:lightRig rig="flat" dir="t"/>
            </a:scene3d>
            <a:sp3d/>
          </p:spPr>
          <p:style>
            <a:lnRef idx="0">
              <a:scrgbClr r="0" g="0" b="0"/>
            </a:lnRef>
            <a:fillRef idx="0">
              <a:scrgbClr r="0" g="0" b="0"/>
            </a:fillRef>
            <a:effectRef idx="0">
              <a:scrgbClr r="0" g="0" b="0"/>
            </a:effectRef>
            <a:fontRef idx="minor">
              <a:schemeClr val="lt1"/>
            </a:fontRef>
          </p:style>
          <p:txBody>
            <a:bodyPr lIns="68580" tIns="68580" rIns="68580" bIns="68580" spcCol="1270" anchor="ctr"/>
            <a:lstStyle/>
            <a:p>
              <a:pPr algn="ctr" defTabSz="800100">
                <a:lnSpc>
                  <a:spcPct val="90000"/>
                </a:lnSpc>
                <a:spcAft>
                  <a:spcPct val="35000"/>
                </a:spcAft>
                <a:defRPr/>
              </a:pPr>
              <a:r>
                <a:rPr lang="fr-FR" sz="1300" b="1" dirty="0" err="1" smtClean="0">
                  <a:solidFill>
                    <a:schemeClr val="bg1"/>
                  </a:solidFill>
                  <a:effectLst>
                    <a:outerShdw blurRad="38100" dist="38100" dir="2700000" algn="tl">
                      <a:srgbClr val="000000">
                        <a:alpha val="43137"/>
                      </a:srgbClr>
                    </a:outerShdw>
                  </a:effectLst>
                  <a:latin typeface="+mj-lt"/>
                </a:rPr>
                <a:t>Client’s</a:t>
              </a:r>
              <a:r>
                <a:rPr lang="fr-FR" sz="1300" b="1" dirty="0" smtClean="0">
                  <a:solidFill>
                    <a:schemeClr val="bg1"/>
                  </a:solidFill>
                  <a:effectLst>
                    <a:outerShdw blurRad="38100" dist="38100" dir="2700000" algn="tl">
                      <a:srgbClr val="000000">
                        <a:alpha val="43137"/>
                      </a:srgbClr>
                    </a:outerShdw>
                  </a:effectLst>
                  <a:latin typeface="+mj-lt"/>
                </a:rPr>
                <a:t> Data</a:t>
              </a:r>
              <a:endParaRPr lang="fr-FR" sz="1300" b="1" dirty="0">
                <a:solidFill>
                  <a:schemeClr val="bg1"/>
                </a:solidFill>
                <a:effectLst>
                  <a:outerShdw blurRad="38100" dist="38100" dir="2700000" algn="tl">
                    <a:srgbClr val="000000">
                      <a:alpha val="43137"/>
                    </a:srgbClr>
                  </a:outerShdw>
                </a:effectLst>
                <a:latin typeface="+mj-lt"/>
              </a:endParaRPr>
            </a:p>
          </p:txBody>
        </p:sp>
      </p:grpSp>
      <p:pic>
        <p:nvPicPr>
          <p:cNvPr id="15" name="Picture 2"/>
          <p:cNvPicPr>
            <a:picLocks noChangeAspect="1"/>
          </p:cNvPicPr>
          <p:nvPr/>
        </p:nvPicPr>
        <p:blipFill>
          <a:blip r:embed="rId3" cstate="email">
            <a:extLst>
              <a:ext uri="{28A0092B-C50C-407E-A947-70E740481C1C}">
                <a14:useLocalDpi xmlns:a14="http://schemas.microsoft.com/office/drawing/2010/main" xmlns="" val="0"/>
              </a:ext>
            </a:extLst>
          </a:blip>
          <a:stretch>
            <a:fillRect/>
          </a:stretch>
        </p:blipFill>
        <p:spPr>
          <a:xfrm>
            <a:off x="251520" y="2996952"/>
            <a:ext cx="1395987" cy="475489"/>
          </a:xfrm>
          <a:prstGeom prst="rect">
            <a:avLst/>
          </a:prstGeom>
        </p:spPr>
      </p:pic>
      <p:pic>
        <p:nvPicPr>
          <p:cNvPr id="16" name="Picture 26" descr="icons-15.png"/>
          <p:cNvPicPr>
            <a:picLocks noChangeAspect="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4932040" y="3068960"/>
            <a:ext cx="1539124" cy="150333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7" name="Picture 2" descr="D:\Profiles\mring\My Documents\Icons_MI\128x128\plain\data.png"/>
          <p:cNvPicPr>
            <a:picLocks noChangeAspect="1" noChangeArrowheads="1"/>
          </p:cNvPicPr>
          <p:nvPr/>
        </p:nvPicPr>
        <p:blipFill>
          <a:blip r:embed="rId5" cstate="print"/>
          <a:srcRect/>
          <a:stretch>
            <a:fillRect/>
          </a:stretch>
        </p:blipFill>
        <p:spPr bwMode="auto">
          <a:xfrm>
            <a:off x="7164288" y="3140968"/>
            <a:ext cx="1340766" cy="1340768"/>
          </a:xfrm>
          <a:prstGeom prst="rect">
            <a:avLst/>
          </a:prstGeom>
          <a:noFill/>
          <a:ln w="9525">
            <a:noFill/>
            <a:miter lim="800000"/>
            <a:headEnd/>
            <a:tailEnd/>
          </a:ln>
        </p:spPr>
      </p:pic>
      <p:grpSp>
        <p:nvGrpSpPr>
          <p:cNvPr id="18" name="Groupe 69"/>
          <p:cNvGrpSpPr>
            <a:grpSpLocks/>
          </p:cNvGrpSpPr>
          <p:nvPr/>
        </p:nvGrpSpPr>
        <p:grpSpPr bwMode="auto">
          <a:xfrm>
            <a:off x="7474123" y="3438623"/>
            <a:ext cx="626269" cy="202407"/>
            <a:chOff x="1541479" y="1319403"/>
            <a:chExt cx="1143625" cy="271770"/>
          </a:xfrm>
        </p:grpSpPr>
        <p:sp>
          <p:nvSpPr>
            <p:cNvPr id="19" name="Rectangle 18"/>
            <p:cNvSpPr>
              <a:spLocks noChangeArrowheads="1"/>
            </p:cNvSpPr>
            <p:nvPr/>
          </p:nvSpPr>
          <p:spPr bwMode="auto">
            <a:xfrm>
              <a:off x="1541479" y="1325732"/>
              <a:ext cx="1128346" cy="251999"/>
            </a:xfrm>
            <a:prstGeom prst="rect">
              <a:avLst/>
            </a:prstGeom>
            <a:solidFill>
              <a:schemeClr val="tx1">
                <a:alpha val="74117"/>
              </a:schemeClr>
            </a:solidFill>
            <a:ln w="9525">
              <a:noFill/>
              <a:miter lim="800000"/>
              <a:headEnd/>
              <a:tailEnd/>
            </a:ln>
            <a:effectLst>
              <a:outerShdw blurRad="63500" dist="23000" dir="5400000" rotWithShape="0">
                <a:srgbClr val="000000">
                  <a:alpha val="34999"/>
                </a:srgbClr>
              </a:outerShdw>
            </a:effectLst>
          </p:spPr>
          <p:txBody>
            <a:bodyPr anchor="ctr"/>
            <a:lstStyle/>
            <a:p>
              <a:pPr algn="ctr">
                <a:defRPr/>
              </a:pPr>
              <a:endParaRPr lang="fr-FR">
                <a:solidFill>
                  <a:srgbClr val="FFFFFF"/>
                </a:solidFill>
              </a:endParaRPr>
            </a:p>
          </p:txBody>
        </p:sp>
        <p:sp>
          <p:nvSpPr>
            <p:cNvPr id="20" name="Text Box 40"/>
            <p:cNvSpPr txBox="1">
              <a:spLocks noChangeArrowheads="1"/>
            </p:cNvSpPr>
            <p:nvPr/>
          </p:nvSpPr>
          <p:spPr bwMode="auto">
            <a:xfrm>
              <a:off x="1556756" y="1319403"/>
              <a:ext cx="1128348" cy="271770"/>
            </a:xfrm>
            <a:prstGeom prst="rect">
              <a:avLst/>
            </a:prstGeom>
            <a:noFill/>
            <a:ln w="38100">
              <a:solidFill>
                <a:srgbClr val="FFC000"/>
              </a:solidFill>
              <a:miter lim="800000"/>
              <a:headEnd/>
              <a:tailEnd/>
            </a:ln>
            <a:effectLst>
              <a:outerShdw blurRad="149987" dist="250190" dir="8460000" sx="1000" sy="1000" algn="ctr">
                <a:schemeClr val="bg1">
                  <a:alpha val="28000"/>
                </a:schemeClr>
              </a:outerShdw>
            </a:effectLst>
            <a:scene3d>
              <a:camera prst="orthographicFront">
                <a:rot lat="0" lon="0" rev="0"/>
              </a:camera>
              <a:lightRig rig="contrasting" dir="t">
                <a:rot lat="0" lon="0" rev="1500000"/>
              </a:lightRig>
            </a:scene3d>
            <a:sp3d prstMaterial="metal">
              <a:bevelT w="88900" h="88900"/>
            </a:sp3d>
          </p:spPr>
          <p:txBody>
            <a:bodyPr>
              <a:spAutoFit/>
            </a:bodyPr>
            <a:lstStyle/>
            <a:p>
              <a:pPr algn="ctr">
                <a:spcBef>
                  <a:spcPct val="50000"/>
                </a:spcBef>
                <a:defRPr/>
              </a:pPr>
              <a:r>
                <a:rPr lang="en-US" sz="800" b="1" dirty="0">
                  <a:solidFill>
                    <a:schemeClr val="bg1"/>
                  </a:solidFill>
                  <a:cs typeface="Arial" charset="0"/>
                  <a:sym typeface="Arial" charset="0"/>
                </a:rPr>
                <a:t>Tenant 1</a:t>
              </a:r>
            </a:p>
          </p:txBody>
        </p:sp>
      </p:grpSp>
      <p:sp>
        <p:nvSpPr>
          <p:cNvPr id="21" name="Up-Down Arrow 111"/>
          <p:cNvSpPr/>
          <p:nvPr/>
        </p:nvSpPr>
        <p:spPr>
          <a:xfrm rot="5400000">
            <a:off x="2119532" y="3393410"/>
            <a:ext cx="328646" cy="687858"/>
          </a:xfrm>
          <a:prstGeom prst="upDownArrow">
            <a:avLst/>
          </a:prstGeom>
          <a:solidFill>
            <a:srgbClr val="FF940C"/>
          </a:solidFill>
          <a:ln>
            <a:noFill/>
          </a:ln>
          <a:effectLst>
            <a:outerShdw blurRad="50800" dist="38100" algn="l" rotWithShape="0">
              <a:prstClr val="black">
                <a:alpha val="40000"/>
              </a:prstClr>
            </a:out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2" name="Up-Down Arrow 111"/>
          <p:cNvSpPr/>
          <p:nvPr/>
        </p:nvSpPr>
        <p:spPr>
          <a:xfrm rot="5400000">
            <a:off x="4535582" y="3393410"/>
            <a:ext cx="328646" cy="687858"/>
          </a:xfrm>
          <a:prstGeom prst="upDownArrow">
            <a:avLst/>
          </a:prstGeom>
          <a:solidFill>
            <a:srgbClr val="23A3FF"/>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3" name="Up-Down Arrow 111"/>
          <p:cNvSpPr/>
          <p:nvPr/>
        </p:nvSpPr>
        <p:spPr>
          <a:xfrm rot="5400000">
            <a:off x="6623814" y="3393410"/>
            <a:ext cx="328646" cy="687858"/>
          </a:xfrm>
          <a:prstGeom prst="upDownArrow">
            <a:avLst/>
          </a:prstGeom>
          <a:solidFill>
            <a:srgbClr val="20C22F"/>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4" name="Rectangle 23"/>
          <p:cNvSpPr/>
          <p:nvPr/>
        </p:nvSpPr>
        <p:spPr>
          <a:xfrm>
            <a:off x="7725555" y="4365104"/>
            <a:ext cx="950901" cy="307777"/>
          </a:xfrm>
          <a:prstGeom prst="rect">
            <a:avLst/>
          </a:prstGeom>
        </p:spPr>
        <p:txBody>
          <a:bodyPr wrap="none">
            <a:spAutoFit/>
          </a:bodyPr>
          <a:lstStyle/>
          <a:p>
            <a:r>
              <a:rPr lang="en-US" sz="1400" dirty="0" smtClean="0">
                <a:latin typeface="+mj-lt"/>
              </a:rPr>
              <a:t>Database</a:t>
            </a:r>
            <a:endParaRPr lang="fr-FR" sz="1400" dirty="0">
              <a:latin typeface="+mj-lt"/>
            </a:endParaRPr>
          </a:p>
        </p:txBody>
      </p:sp>
      <p:sp>
        <p:nvSpPr>
          <p:cNvPr id="25" name="Rectangle 24"/>
          <p:cNvSpPr/>
          <p:nvPr/>
        </p:nvSpPr>
        <p:spPr>
          <a:xfrm>
            <a:off x="5652120" y="4365104"/>
            <a:ext cx="712054" cy="307777"/>
          </a:xfrm>
          <a:prstGeom prst="rect">
            <a:avLst/>
          </a:prstGeom>
        </p:spPr>
        <p:txBody>
          <a:bodyPr wrap="none">
            <a:spAutoFit/>
          </a:bodyPr>
          <a:lstStyle/>
          <a:p>
            <a:r>
              <a:rPr lang="en-US" sz="1400" dirty="0" smtClean="0">
                <a:latin typeface="+mj-lt"/>
              </a:rPr>
              <a:t>Server</a:t>
            </a:r>
            <a:endParaRPr lang="fr-FR" sz="1400" dirty="0">
              <a:latin typeface="+mj-lt"/>
            </a:endParaRPr>
          </a:p>
        </p:txBody>
      </p:sp>
      <p:sp>
        <p:nvSpPr>
          <p:cNvPr id="28" name="Up-Down Arrow 111"/>
          <p:cNvSpPr/>
          <p:nvPr/>
        </p:nvSpPr>
        <p:spPr>
          <a:xfrm rot="5400000">
            <a:off x="1188789" y="4961583"/>
            <a:ext cx="172021" cy="360040"/>
          </a:xfrm>
          <a:prstGeom prst="upDownArrow">
            <a:avLst/>
          </a:prstGeom>
          <a:solidFill>
            <a:srgbClr val="FF940C"/>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29" name="Up-Down Arrow 111"/>
          <p:cNvSpPr/>
          <p:nvPr/>
        </p:nvSpPr>
        <p:spPr>
          <a:xfrm rot="5400000">
            <a:off x="1188789" y="5268665"/>
            <a:ext cx="172021" cy="360040"/>
          </a:xfrm>
          <a:prstGeom prst="upDownArrow">
            <a:avLst/>
          </a:prstGeom>
          <a:solidFill>
            <a:srgbClr val="23A3FF"/>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
        <p:nvSpPr>
          <p:cNvPr id="30" name="Up-Down Arrow 111"/>
          <p:cNvSpPr/>
          <p:nvPr/>
        </p:nvSpPr>
        <p:spPr>
          <a:xfrm rot="5400000">
            <a:off x="1188789" y="5585272"/>
            <a:ext cx="172021" cy="360040"/>
          </a:xfrm>
          <a:prstGeom prst="upDownArrow">
            <a:avLst/>
          </a:prstGeom>
          <a:solidFill>
            <a:srgbClr val="20C22F"/>
          </a:solidFill>
          <a:ln>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17664"/>
            <a:ext cx="8279999" cy="4478921"/>
          </a:xfrm>
        </p:spPr>
        <p:txBody>
          <a:bodyPr/>
          <a:lstStyle/>
          <a:p>
            <a:pPr>
              <a:spcBef>
                <a:spcPts val="600"/>
              </a:spcBef>
            </a:pPr>
            <a:r>
              <a:rPr lang="en-US" b="1" dirty="0" err="1" smtClean="0"/>
              <a:t>NexxusETL</a:t>
            </a:r>
            <a:r>
              <a:rPr lang="en-US" b="1" dirty="0" smtClean="0"/>
              <a:t> First Exercise : </a:t>
            </a:r>
            <a:r>
              <a:rPr lang="en-US" dirty="0" smtClean="0"/>
              <a:t>Query the </a:t>
            </a:r>
            <a:r>
              <a:rPr lang="en-US" dirty="0" err="1" smtClean="0"/>
              <a:t>Nexxus</a:t>
            </a:r>
            <a:r>
              <a:rPr lang="en-US" dirty="0" smtClean="0"/>
              <a:t> MI database using the Database Reader task within a specific job</a:t>
            </a:r>
          </a:p>
          <a:p>
            <a:pPr>
              <a:spcBef>
                <a:spcPts val="600"/>
              </a:spcBef>
            </a:pPr>
            <a:endParaRPr lang="en-US" b="1" dirty="0" smtClean="0"/>
          </a:p>
          <a:p>
            <a:pPr>
              <a:spcBef>
                <a:spcPts val="600"/>
              </a:spcBef>
            </a:pPr>
            <a:endParaRPr lang="en-US" b="1" dirty="0" smtClean="0"/>
          </a:p>
          <a:p>
            <a:pPr lvl="2">
              <a:spcBef>
                <a:spcPts val="600"/>
              </a:spcBef>
            </a:pPr>
            <a:r>
              <a:rPr lang="en-US" dirty="0" smtClean="0"/>
              <a:t>1- Create a new Project</a:t>
            </a:r>
          </a:p>
          <a:p>
            <a:pPr lvl="2">
              <a:spcBef>
                <a:spcPts val="600"/>
              </a:spcBef>
            </a:pPr>
            <a:r>
              <a:rPr lang="en-US" dirty="0" smtClean="0"/>
              <a:t>2- Import a DLS job</a:t>
            </a:r>
          </a:p>
          <a:p>
            <a:pPr lvl="2">
              <a:spcBef>
                <a:spcPts val="600"/>
              </a:spcBef>
            </a:pPr>
            <a:r>
              <a:rPr lang="en-US" dirty="0" smtClean="0"/>
              <a:t>3- Check the variables and the resources</a:t>
            </a:r>
          </a:p>
          <a:p>
            <a:pPr lvl="2">
              <a:spcBef>
                <a:spcPts val="600"/>
              </a:spcBef>
            </a:pPr>
            <a:r>
              <a:rPr lang="en-US" dirty="0" smtClean="0"/>
              <a:t>4- Create a job to query</a:t>
            </a:r>
          </a:p>
          <a:p>
            <a:pPr lvl="3">
              <a:spcBef>
                <a:spcPts val="600"/>
              </a:spcBef>
            </a:pPr>
            <a:r>
              <a:rPr lang="en-US" dirty="0" smtClean="0"/>
              <a:t> Drag and Drop the </a:t>
            </a:r>
            <a:r>
              <a:rPr lang="en-US" b="1" dirty="0" smtClean="0"/>
              <a:t>Database Reader</a:t>
            </a:r>
          </a:p>
          <a:p>
            <a:pPr lvl="3">
              <a:spcBef>
                <a:spcPts val="600"/>
              </a:spcBef>
            </a:pPr>
            <a:r>
              <a:rPr lang="en-US" dirty="0" smtClean="0"/>
              <a:t>Set to task to simply query the MI Database</a:t>
            </a:r>
          </a:p>
          <a:p>
            <a:pPr lvl="2">
              <a:buNone/>
            </a:pPr>
            <a:endParaRPr lang="en-US" b="1" dirty="0" smtClean="0"/>
          </a:p>
          <a:p>
            <a:pPr lvl="2"/>
            <a:endParaRPr lang="en-US"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Job Designer</a:t>
            </a:r>
            <a:endParaRPr lang="en-GB" dirty="0"/>
          </a:p>
        </p:txBody>
      </p:sp>
      <p:pic>
        <p:nvPicPr>
          <p:cNvPr id="7" name="Picture 2"/>
          <p:cNvPicPr>
            <a:picLocks noChangeAspect="1" noChangeArrowheads="1"/>
          </p:cNvPicPr>
          <p:nvPr/>
        </p:nvPicPr>
        <p:blipFill>
          <a:blip r:embed="rId3" cstate="print"/>
          <a:srcRect/>
          <a:stretch>
            <a:fillRect/>
          </a:stretch>
        </p:blipFill>
        <p:spPr bwMode="auto">
          <a:xfrm>
            <a:off x="5292079" y="2248302"/>
            <a:ext cx="3616941" cy="3024336"/>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125064"/>
            <a:ext cx="8279999" cy="4478921"/>
          </a:xfrm>
        </p:spPr>
        <p:txBody>
          <a:bodyPr/>
          <a:lstStyle/>
          <a:p>
            <a:r>
              <a:rPr lang="en-US" sz="1600" b="1" dirty="0" smtClean="0"/>
              <a:t>The Designer tab contains a Job Canvas Panel for each Job. </a:t>
            </a:r>
          </a:p>
          <a:p>
            <a:pPr>
              <a:spcBef>
                <a:spcPts val="600"/>
              </a:spcBef>
            </a:pPr>
            <a:r>
              <a:rPr lang="en-US" sz="1600" b="1" dirty="0" smtClean="0"/>
              <a:t>This is the staging area for all tasks that make up the Job. </a:t>
            </a:r>
          </a:p>
          <a:p>
            <a:pPr lvl="2">
              <a:spcBef>
                <a:spcPts val="600"/>
              </a:spcBef>
            </a:pPr>
            <a:endParaRPr lang="en-US" dirty="0" smtClean="0"/>
          </a:p>
          <a:p>
            <a:pPr lvl="2">
              <a:spcBef>
                <a:spcPts val="600"/>
              </a:spcBef>
            </a:pPr>
            <a:r>
              <a:rPr lang="en-US" sz="1400" dirty="0" smtClean="0"/>
              <a:t>Connectors are used to join relevant tasks to create a continuous job </a:t>
            </a:r>
            <a:r>
              <a:rPr lang="en-US" sz="1400" b="1" dirty="0" smtClean="0"/>
              <a:t>workflow</a:t>
            </a:r>
          </a:p>
          <a:p>
            <a:pPr lvl="2">
              <a:spcBef>
                <a:spcPts val="600"/>
              </a:spcBef>
            </a:pPr>
            <a:r>
              <a:rPr lang="en-US" sz="1400" b="1" dirty="0" smtClean="0"/>
              <a:t>Task names must be changed </a:t>
            </a:r>
            <a:r>
              <a:rPr lang="en-US" sz="1400" dirty="0" smtClean="0"/>
              <a:t>to a unique, descriptive name</a:t>
            </a:r>
          </a:p>
          <a:p>
            <a:pPr lvl="2">
              <a:spcBef>
                <a:spcPts val="600"/>
              </a:spcBef>
            </a:pPr>
            <a:r>
              <a:rPr lang="en-US" sz="1400" dirty="0" smtClean="0"/>
              <a:t>Tasks and connections can be removed from the workflow</a:t>
            </a:r>
          </a:p>
          <a:p>
            <a:pPr lvl="2">
              <a:spcBef>
                <a:spcPts val="600"/>
              </a:spcBef>
            </a:pPr>
            <a:r>
              <a:rPr lang="en-US" sz="1400" dirty="0" smtClean="0"/>
              <a:t>Unsaved changes to a job workflow are indicated with an  * asterisk in the job tab</a:t>
            </a:r>
          </a:p>
          <a:p>
            <a:pPr lvl="2">
              <a:spcBef>
                <a:spcPts val="600"/>
              </a:spcBef>
            </a:pPr>
            <a:r>
              <a:rPr lang="en-US" sz="1400" dirty="0" smtClean="0"/>
              <a:t>Multiple jobs can be opened and edited at the same time, indicated by multiple job tabs</a:t>
            </a:r>
          </a:p>
          <a:p>
            <a:pPr lvl="2">
              <a:buNone/>
            </a:pPr>
            <a:endParaRPr lang="en-US" sz="1400" b="1" dirty="0" smtClean="0"/>
          </a:p>
          <a:p>
            <a:pPr lvl="2"/>
            <a:endParaRPr lang="en-US" sz="1400" dirty="0" smtClean="0"/>
          </a:p>
          <a:p>
            <a:endParaRPr lang="en-US" dirty="0" smtClean="0"/>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Job Designer</a:t>
            </a:r>
            <a:endParaRPr lang="en-GB" dirty="0"/>
          </a:p>
        </p:txBody>
      </p:sp>
      <p:pic>
        <p:nvPicPr>
          <p:cNvPr id="6" name="Picture 2"/>
          <p:cNvPicPr>
            <a:picLocks noChangeAspect="1" noChangeArrowheads="1"/>
          </p:cNvPicPr>
          <p:nvPr/>
        </p:nvPicPr>
        <p:blipFill>
          <a:blip r:embed="rId3" cstate="print"/>
          <a:srcRect/>
          <a:stretch>
            <a:fillRect/>
          </a:stretch>
        </p:blipFill>
        <p:spPr bwMode="auto">
          <a:xfrm>
            <a:off x="1583668" y="3789040"/>
            <a:ext cx="5976664" cy="233145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99639"/>
            <a:ext cx="8279999" cy="4718611"/>
          </a:xfrm>
        </p:spPr>
        <p:txBody>
          <a:bodyPr/>
          <a:lstStyle/>
          <a:p>
            <a:r>
              <a:rPr lang="en-US" sz="1800" b="1" dirty="0" smtClean="0"/>
              <a:t>Change Task Name</a:t>
            </a:r>
          </a:p>
          <a:p>
            <a:pPr lvl="1"/>
            <a:r>
              <a:rPr lang="en-US" dirty="0" smtClean="0"/>
              <a:t>Double click on task name to display an editable text box </a:t>
            </a:r>
            <a:br>
              <a:rPr lang="en-US" dirty="0" smtClean="0"/>
            </a:br>
            <a:r>
              <a:rPr lang="en-US" i="1" dirty="0" smtClean="0"/>
              <a:t>Hint: A naming pattern to reflect the task type and data content is suggested</a:t>
            </a:r>
          </a:p>
          <a:p>
            <a:r>
              <a:rPr lang="en-US" sz="1800" b="1" dirty="0" smtClean="0"/>
              <a:t>Delete Task </a:t>
            </a:r>
          </a:p>
          <a:p>
            <a:pPr lvl="1"/>
            <a:r>
              <a:rPr lang="en-US" dirty="0" smtClean="0"/>
              <a:t>Right click on task icon, click </a:t>
            </a:r>
            <a:r>
              <a:rPr lang="en-US" b="1" dirty="0" smtClean="0"/>
              <a:t>Delete Task</a:t>
            </a:r>
            <a:br>
              <a:rPr lang="en-US" b="1" dirty="0" smtClean="0"/>
            </a:br>
            <a:r>
              <a:rPr lang="en-US" dirty="0" smtClean="0"/>
              <a:t>(related links will automatically be deleted)</a:t>
            </a:r>
            <a:endParaRPr lang="en-US" i="1" dirty="0" smtClean="0"/>
          </a:p>
          <a:p>
            <a:r>
              <a:rPr lang="en-US" sz="1800" b="1" dirty="0" smtClean="0"/>
              <a:t>Create Link (connector) </a:t>
            </a:r>
          </a:p>
          <a:p>
            <a:pPr lvl="1"/>
            <a:r>
              <a:rPr lang="en-US" dirty="0" smtClean="0"/>
              <a:t>Right click on task icon click </a:t>
            </a:r>
            <a:r>
              <a:rPr lang="en-US" b="1" dirty="0" smtClean="0"/>
              <a:t>Create Link</a:t>
            </a:r>
            <a:r>
              <a:rPr lang="en-US" dirty="0" smtClean="0"/>
              <a:t>, then </a:t>
            </a:r>
            <a:r>
              <a:rPr lang="en-US" b="1" dirty="0" smtClean="0"/>
              <a:t>Drag &amp; Drop </a:t>
            </a:r>
            <a:r>
              <a:rPr lang="en-US" dirty="0" smtClean="0"/>
              <a:t>link to connecting task</a:t>
            </a:r>
            <a:endParaRPr lang="en-US" i="1" dirty="0" smtClean="0"/>
          </a:p>
          <a:p>
            <a:r>
              <a:rPr lang="en-US" sz="1800" b="1" dirty="0" smtClean="0"/>
              <a:t>Delete a Task Connector</a:t>
            </a:r>
          </a:p>
          <a:p>
            <a:pPr lvl="1"/>
            <a:r>
              <a:rPr lang="en-US" dirty="0" smtClean="0"/>
              <a:t>Right click on connector icon click </a:t>
            </a:r>
            <a:r>
              <a:rPr lang="en-US" b="1" dirty="0" smtClean="0"/>
              <a:t>Delete Link</a:t>
            </a:r>
            <a:endParaRPr lang="en-US" i="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Job Designer</a:t>
            </a:r>
            <a:endParaRPr lang="en-GB" dirty="0"/>
          </a:p>
        </p:txBody>
      </p:sp>
      <p:sp>
        <p:nvSpPr>
          <p:cNvPr id="5" name="Text Placeholder 4"/>
          <p:cNvSpPr>
            <a:spLocks noGrp="1"/>
          </p:cNvSpPr>
          <p:nvPr>
            <p:ph type="body" sz="quarter" idx="11"/>
          </p:nvPr>
        </p:nvSpPr>
        <p:spPr>
          <a:xfrm>
            <a:off x="485714" y="1088229"/>
            <a:ext cx="8280000" cy="817596"/>
          </a:xfrm>
        </p:spPr>
        <p:txBody>
          <a:bodyPr/>
          <a:lstStyle/>
          <a:p>
            <a:r>
              <a:rPr lang="en-US" dirty="0" smtClean="0"/>
              <a:t>Task Edition</a:t>
            </a:r>
          </a:p>
          <a:p>
            <a:endParaRPr lang="en-GB"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99639"/>
            <a:ext cx="8279999" cy="4718611"/>
          </a:xfrm>
        </p:spPr>
        <p:txBody>
          <a:bodyPr/>
          <a:lstStyle/>
          <a:p>
            <a:r>
              <a:rPr lang="en-US" sz="1800" b="1" dirty="0" smtClean="0">
                <a:solidFill>
                  <a:schemeClr val="accent2">
                    <a:lumMod val="75000"/>
                  </a:schemeClr>
                </a:solidFill>
              </a:rPr>
              <a:t>Dark Green </a:t>
            </a:r>
          </a:p>
          <a:p>
            <a:pPr lvl="1">
              <a:spcBef>
                <a:spcPts val="600"/>
              </a:spcBef>
            </a:pPr>
            <a:r>
              <a:rPr lang="en-US" dirty="0" smtClean="0"/>
              <a:t>The default Connector Type </a:t>
            </a:r>
            <a:br>
              <a:rPr lang="en-US" dirty="0" smtClean="0"/>
            </a:br>
            <a:r>
              <a:rPr lang="en-US" b="1" dirty="0" smtClean="0"/>
              <a:t> Straight</a:t>
            </a:r>
            <a:r>
              <a:rPr lang="en-US" dirty="0" smtClean="0"/>
              <a:t> transition, without condition</a:t>
            </a:r>
          </a:p>
          <a:p>
            <a:pPr lvl="1"/>
            <a:endParaRPr lang="en-US" dirty="0" smtClean="0"/>
          </a:p>
          <a:p>
            <a:pPr lvl="1"/>
            <a:endParaRPr lang="en-US" dirty="0" smtClean="0"/>
          </a:p>
          <a:p>
            <a:r>
              <a:rPr lang="en-US" sz="1800" b="1" dirty="0" smtClean="0">
                <a:solidFill>
                  <a:schemeClr val="accent2">
                    <a:lumMod val="75000"/>
                  </a:schemeClr>
                </a:solidFill>
              </a:rPr>
              <a:t>Light Green</a:t>
            </a:r>
          </a:p>
          <a:p>
            <a:pPr lvl="1">
              <a:spcBef>
                <a:spcPts val="600"/>
              </a:spcBef>
            </a:pPr>
            <a:r>
              <a:rPr lang="en-US" b="1" dirty="0" smtClean="0"/>
              <a:t>Successful</a:t>
            </a:r>
            <a:r>
              <a:rPr lang="en-US" dirty="0" smtClean="0"/>
              <a:t> transition </a:t>
            </a:r>
          </a:p>
          <a:p>
            <a:pPr lvl="1">
              <a:spcBef>
                <a:spcPts val="600"/>
              </a:spcBef>
              <a:buNone/>
            </a:pPr>
            <a:r>
              <a:rPr lang="en-US" dirty="0" smtClean="0"/>
              <a:t>	associated with a condition</a:t>
            </a:r>
            <a:endParaRPr lang="en-US" i="1" dirty="0" smtClean="0"/>
          </a:p>
          <a:p>
            <a:pPr lvl="1"/>
            <a:endParaRPr lang="en-US" i="1" dirty="0" smtClean="0"/>
          </a:p>
          <a:p>
            <a:r>
              <a:rPr lang="en-US" sz="1800" b="1" dirty="0" smtClean="0">
                <a:solidFill>
                  <a:schemeClr val="accent2">
                    <a:lumMod val="75000"/>
                  </a:schemeClr>
                </a:solidFill>
              </a:rPr>
              <a:t>Red</a:t>
            </a:r>
          </a:p>
          <a:p>
            <a:pPr lvl="1">
              <a:spcBef>
                <a:spcPts val="600"/>
              </a:spcBef>
            </a:pPr>
            <a:r>
              <a:rPr lang="en-US" b="1" dirty="0" smtClean="0"/>
              <a:t>Failure</a:t>
            </a:r>
            <a:r>
              <a:rPr lang="en-US" dirty="0" smtClean="0"/>
              <a:t> transition</a:t>
            </a:r>
            <a:endParaRPr lang="en-US" i="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Job Designer</a:t>
            </a:r>
            <a:endParaRPr lang="en-GB"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Task Connectors can be edited to select one of the following type</a:t>
            </a:r>
            <a:endParaRPr lang="en-GB" dirty="0"/>
          </a:p>
        </p:txBody>
      </p:sp>
      <p:pic>
        <p:nvPicPr>
          <p:cNvPr id="10" name="Picture 2"/>
          <p:cNvPicPr>
            <a:picLocks noChangeAspect="1" noChangeArrowheads="1"/>
          </p:cNvPicPr>
          <p:nvPr/>
        </p:nvPicPr>
        <p:blipFill>
          <a:blip r:embed="rId2" cstate="print"/>
          <a:srcRect l="36594" t="18317" r="26210" b="9831"/>
          <a:stretch>
            <a:fillRect/>
          </a:stretch>
        </p:blipFill>
        <p:spPr bwMode="auto">
          <a:xfrm>
            <a:off x="4355976" y="2924944"/>
            <a:ext cx="3810330" cy="2871316"/>
          </a:xfrm>
          <a:prstGeom prst="rect">
            <a:avLst/>
          </a:prstGeom>
          <a:ln>
            <a:noFill/>
          </a:ln>
          <a:effectLst>
            <a:outerShdw blurRad="292100" dist="139700" dir="2700000" algn="tl" rotWithShape="0">
              <a:srgbClr val="333333">
                <a:alpha val="65000"/>
              </a:srgbClr>
            </a:outerShdw>
          </a:effectLst>
        </p:spPr>
      </p:pic>
      <p:sp>
        <p:nvSpPr>
          <p:cNvPr id="11" name="Rectangle à coins arrondis 4"/>
          <p:cNvSpPr>
            <a:spLocks noChangeArrowheads="1"/>
          </p:cNvSpPr>
          <p:nvPr/>
        </p:nvSpPr>
        <p:spPr bwMode="auto">
          <a:xfrm>
            <a:off x="6345336" y="2169058"/>
            <a:ext cx="1820970" cy="340519"/>
          </a:xfrm>
          <a:prstGeom prst="wedgeRoundRectCallout">
            <a:avLst>
              <a:gd name="adj1" fmla="val -4406"/>
              <a:gd name="adj2" fmla="val 332581"/>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b="1" dirty="0" smtClean="0">
                <a:cs typeface="Arial" charset="0"/>
                <a:sym typeface="Arial" charset="0"/>
              </a:rPr>
              <a:t>Condition</a:t>
            </a:r>
            <a:endParaRPr lang="en-GB" sz="1400" b="1" dirty="0">
              <a:cs typeface="Arial" charset="0"/>
              <a:sym typeface="Arial" charset="0"/>
            </a:endParaRPr>
          </a:p>
        </p:txBody>
      </p:sp>
      <p:sp>
        <p:nvSpPr>
          <p:cNvPr id="12" name="Rectangle à coins arrondis 4"/>
          <p:cNvSpPr>
            <a:spLocks noChangeArrowheads="1"/>
          </p:cNvSpPr>
          <p:nvPr/>
        </p:nvSpPr>
        <p:spPr bwMode="auto">
          <a:xfrm>
            <a:off x="2627784" y="2841414"/>
            <a:ext cx="1444749" cy="340519"/>
          </a:xfrm>
          <a:prstGeom prst="wedgeRoundRectCallout">
            <a:avLst>
              <a:gd name="adj1" fmla="val 145525"/>
              <a:gd name="adj2" fmla="val 186831"/>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b="1" dirty="0" smtClean="0">
                <a:cs typeface="Arial" charset="0"/>
                <a:sym typeface="Arial" charset="0"/>
              </a:rPr>
              <a:t>Default</a:t>
            </a:r>
            <a:endParaRPr lang="en-GB" sz="1400" b="1" dirty="0">
              <a:cs typeface="Arial" charset="0"/>
              <a:sym typeface="Arial" charset="0"/>
            </a:endParaRPr>
          </a:p>
        </p:txBody>
      </p:sp>
      <p:sp>
        <p:nvSpPr>
          <p:cNvPr id="13" name="Rectangle à coins arrondis 4"/>
          <p:cNvSpPr>
            <a:spLocks noChangeArrowheads="1"/>
          </p:cNvSpPr>
          <p:nvPr/>
        </p:nvSpPr>
        <p:spPr bwMode="auto">
          <a:xfrm>
            <a:off x="6012160" y="5589240"/>
            <a:ext cx="1430412" cy="340519"/>
          </a:xfrm>
          <a:prstGeom prst="wedgeRoundRectCallout">
            <a:avLst>
              <a:gd name="adj1" fmla="val -17137"/>
              <a:gd name="adj2" fmla="val -279355"/>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b="1" dirty="0" smtClean="0">
                <a:cs typeface="Arial" charset="0"/>
                <a:sym typeface="Arial" charset="0"/>
              </a:rPr>
              <a:t>Failure</a:t>
            </a:r>
            <a:endParaRPr lang="en-GB" sz="1400" b="1" dirty="0">
              <a:cs typeface="Arial" charset="0"/>
              <a:sym typeface="Arial" charset="0"/>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18614"/>
            <a:ext cx="8279999" cy="5083736"/>
          </a:xfrm>
        </p:spPr>
        <p:txBody>
          <a:bodyPr/>
          <a:lstStyle/>
          <a:p>
            <a:r>
              <a:rPr lang="en-US" sz="1600" dirty="0" smtClean="0"/>
              <a:t>1-	Double Click on connector </a:t>
            </a:r>
            <a:br>
              <a:rPr lang="en-US" sz="1600" dirty="0" smtClean="0"/>
            </a:br>
            <a:r>
              <a:rPr lang="en-US" sz="1600" dirty="0" smtClean="0"/>
              <a:t>to open the </a:t>
            </a:r>
            <a:r>
              <a:rPr lang="en-US" sz="1600" b="1" dirty="0" smtClean="0"/>
              <a:t>Task Connector </a:t>
            </a:r>
            <a:r>
              <a:rPr lang="en-US" sz="1600" dirty="0" smtClean="0"/>
              <a:t>form</a:t>
            </a:r>
          </a:p>
          <a:p>
            <a:endParaRPr lang="en-US" sz="1600" dirty="0" smtClean="0"/>
          </a:p>
          <a:p>
            <a:pPr marL="137160" lvl="1" indent="-137160">
              <a:buFont typeface="Arial"/>
              <a:buChar char="•"/>
            </a:pPr>
            <a:r>
              <a:rPr lang="en-US" sz="1600" dirty="0" smtClean="0"/>
              <a:t>2- Select the </a:t>
            </a:r>
            <a:r>
              <a:rPr lang="en-US" sz="1600" b="1" dirty="0" smtClean="0"/>
              <a:t>Result Type</a:t>
            </a:r>
            <a:r>
              <a:rPr lang="en-US" sz="1600" dirty="0" smtClean="0"/>
              <a:t/>
            </a:r>
            <a:br>
              <a:rPr lang="en-US" sz="1600" dirty="0" smtClean="0"/>
            </a:br>
            <a:r>
              <a:rPr lang="en-US" sz="1600" b="1" dirty="0" smtClean="0"/>
              <a:t>Success</a:t>
            </a:r>
            <a:r>
              <a:rPr lang="en-US" sz="1600" dirty="0" smtClean="0"/>
              <a:t> – normal data processing</a:t>
            </a:r>
            <a:br>
              <a:rPr lang="en-US" sz="1600" dirty="0" smtClean="0"/>
            </a:br>
            <a:r>
              <a:rPr lang="en-US" sz="1600" b="1" dirty="0" smtClean="0"/>
              <a:t>Failure </a:t>
            </a:r>
            <a:r>
              <a:rPr lang="en-US" sz="1600" dirty="0" smtClean="0"/>
              <a:t>– exception, data errors </a:t>
            </a:r>
          </a:p>
          <a:p>
            <a:endParaRPr lang="en-US" sz="1600" dirty="0" smtClean="0"/>
          </a:p>
          <a:p>
            <a:pPr marL="137160" lvl="1" indent="-137160">
              <a:buFont typeface="Arial"/>
              <a:buChar char="•"/>
            </a:pPr>
            <a:r>
              <a:rPr lang="en-US" sz="1600" dirty="0" smtClean="0"/>
              <a:t>3- </a:t>
            </a:r>
            <a:r>
              <a:rPr lang="en-US" sz="1600" b="1" dirty="0" smtClean="0"/>
              <a:t>Failure Bypass </a:t>
            </a:r>
            <a:r>
              <a:rPr lang="en-US" sz="1600" dirty="0" smtClean="0"/>
              <a:t>must be checked</a:t>
            </a:r>
            <a:br>
              <a:rPr lang="en-US" sz="1600" dirty="0" smtClean="0"/>
            </a:br>
            <a:r>
              <a:rPr lang="en-US" sz="1600" dirty="0" smtClean="0"/>
              <a:t>to continue processing </a:t>
            </a:r>
            <a:br>
              <a:rPr lang="en-US" sz="1600" dirty="0" smtClean="0"/>
            </a:br>
            <a:r>
              <a:rPr lang="en-US" sz="1600" dirty="0" smtClean="0"/>
              <a:t>even if this task fails</a:t>
            </a:r>
          </a:p>
          <a:p>
            <a:pPr marL="137160" lvl="1" indent="-137160">
              <a:buFont typeface="Arial"/>
              <a:buChar char="•"/>
            </a:pPr>
            <a:endParaRPr lang="en-US" sz="1600" dirty="0" smtClean="0"/>
          </a:p>
          <a:p>
            <a:pPr marL="137160" lvl="1" indent="-137160">
              <a:buFont typeface="Arial"/>
              <a:buChar char="•"/>
            </a:pPr>
            <a:r>
              <a:rPr lang="en-US" sz="1600" dirty="0" smtClean="0"/>
              <a:t>4- Chain </a:t>
            </a:r>
            <a:r>
              <a:rPr lang="en-US" sz="1600" b="1" dirty="0" smtClean="0"/>
              <a:t>conditions</a:t>
            </a:r>
            <a:r>
              <a:rPr lang="en-US" sz="1600" dirty="0" smtClean="0"/>
              <a:t> to defines</a:t>
            </a:r>
            <a:br>
              <a:rPr lang="en-US" sz="1600" dirty="0" smtClean="0"/>
            </a:br>
            <a:r>
              <a:rPr lang="en-US" sz="1600" dirty="0" smtClean="0"/>
              <a:t>the </a:t>
            </a:r>
            <a:r>
              <a:rPr lang="en-US" sz="1600" b="1" dirty="0" smtClean="0"/>
              <a:t>input data condition</a:t>
            </a:r>
            <a:r>
              <a:rPr lang="en-US" sz="1600" dirty="0" smtClean="0"/>
              <a:t>.</a:t>
            </a:r>
            <a:br>
              <a:rPr lang="en-US" sz="1600" dirty="0" smtClean="0"/>
            </a:br>
            <a:r>
              <a:rPr lang="en-US" sz="1600" dirty="0" smtClean="0"/>
              <a:t>This determines the processed record’s flow.</a:t>
            </a:r>
          </a:p>
          <a:p>
            <a:endParaRPr lang="en-US" sz="1600"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Job Designer</a:t>
            </a:r>
            <a:endParaRPr lang="en-GB"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How to update the Connector Type</a:t>
            </a:r>
          </a:p>
        </p:txBody>
      </p:sp>
      <p:pic>
        <p:nvPicPr>
          <p:cNvPr id="14" name="Picture 2"/>
          <p:cNvPicPr>
            <a:picLocks noChangeAspect="1" noChangeArrowheads="1"/>
          </p:cNvPicPr>
          <p:nvPr/>
        </p:nvPicPr>
        <p:blipFill>
          <a:blip r:embed="rId2" cstate="print"/>
          <a:srcRect/>
          <a:stretch>
            <a:fillRect/>
          </a:stretch>
        </p:blipFill>
        <p:spPr bwMode="auto">
          <a:xfrm>
            <a:off x="4932040" y="1556792"/>
            <a:ext cx="3879850" cy="4064605"/>
          </a:xfrm>
          <a:prstGeom prst="rect">
            <a:avLst/>
          </a:prstGeom>
          <a:ln>
            <a:noFill/>
          </a:ln>
          <a:effectLst>
            <a:outerShdw blurRad="292100" dist="139700" dir="2700000" algn="tl" rotWithShape="0">
              <a:srgbClr val="333333">
                <a:alpha val="65000"/>
              </a:srgbClr>
            </a:outerShdw>
          </a:effectLst>
        </p:spPr>
      </p:pic>
      <p:sp>
        <p:nvSpPr>
          <p:cNvPr id="15" name="Rectangle 14"/>
          <p:cNvSpPr/>
          <p:nvPr/>
        </p:nvSpPr>
        <p:spPr>
          <a:xfrm>
            <a:off x="5293991" y="4850629"/>
            <a:ext cx="1295399" cy="177800"/>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518614"/>
            <a:ext cx="8279999" cy="5083736"/>
          </a:xfrm>
        </p:spPr>
        <p:txBody>
          <a:bodyPr/>
          <a:lstStyle/>
          <a:p>
            <a:pPr marL="137160" lvl="1" indent="-137160">
              <a:spcBef>
                <a:spcPts val="600"/>
              </a:spcBef>
              <a:buFont typeface="Arial"/>
              <a:buChar char="•"/>
            </a:pPr>
            <a:r>
              <a:rPr lang="en-US" sz="1600" dirty="0" smtClean="0"/>
              <a:t>Right click on link </a:t>
            </a:r>
          </a:p>
          <a:p>
            <a:pPr marL="137160" lvl="1" indent="-137160">
              <a:spcBef>
                <a:spcPts val="600"/>
              </a:spcBef>
              <a:buNone/>
            </a:pPr>
            <a:r>
              <a:rPr lang="en-US" sz="1600" dirty="0" smtClean="0"/>
              <a:t>	(cursor must be pointing finger)</a:t>
            </a:r>
          </a:p>
          <a:p>
            <a:pPr marL="137160" lvl="1" indent="-137160">
              <a:spcBef>
                <a:spcPts val="600"/>
              </a:spcBef>
              <a:buNone/>
            </a:pPr>
            <a:endParaRPr lang="en-US" sz="1600" dirty="0" smtClean="0"/>
          </a:p>
          <a:p>
            <a:pPr marL="137160" lvl="1" indent="-137160">
              <a:spcBef>
                <a:spcPts val="600"/>
              </a:spcBef>
              <a:buFont typeface="Arial"/>
              <a:buChar char="•"/>
            </a:pPr>
            <a:r>
              <a:rPr lang="en-US" sz="1600" dirty="0" smtClean="0"/>
              <a:t>Select </a:t>
            </a:r>
            <a:r>
              <a:rPr lang="en-US" sz="1600" b="1" dirty="0" smtClean="0"/>
              <a:t>Add Corner</a:t>
            </a:r>
          </a:p>
          <a:p>
            <a:pPr marL="137160" lvl="1" indent="-137160">
              <a:spcBef>
                <a:spcPts val="600"/>
              </a:spcBef>
              <a:buFont typeface="Arial"/>
              <a:buChar char="•"/>
            </a:pPr>
            <a:r>
              <a:rPr lang="en-US" sz="1600" dirty="0" smtClean="0"/>
              <a:t>Select position on link to add angle –</a:t>
            </a:r>
          </a:p>
          <a:p>
            <a:pPr marL="137160" lvl="1" indent="-137160">
              <a:spcBef>
                <a:spcPts val="600"/>
              </a:spcBef>
              <a:buNone/>
            </a:pPr>
            <a:r>
              <a:rPr lang="en-US" sz="1600" dirty="0" smtClean="0"/>
              <a:t>	(cursor must be pointing finger)</a:t>
            </a:r>
          </a:p>
          <a:p>
            <a:pPr marL="137160" lvl="1" indent="-137160">
              <a:spcBef>
                <a:spcPts val="600"/>
              </a:spcBef>
              <a:buNone/>
            </a:pPr>
            <a:endParaRPr lang="en-US" sz="1600" dirty="0" smtClean="0"/>
          </a:p>
          <a:p>
            <a:pPr marL="137160" lvl="1" indent="-137160">
              <a:spcBef>
                <a:spcPts val="600"/>
              </a:spcBef>
              <a:buFont typeface="Arial"/>
              <a:buChar char="•"/>
            </a:pPr>
            <a:r>
              <a:rPr lang="en-US" sz="1600" dirty="0" smtClean="0"/>
              <a:t>With left mouse button pressed</a:t>
            </a:r>
          </a:p>
          <a:p>
            <a:pPr marL="402336" lvl="2" indent="-137160">
              <a:spcBef>
                <a:spcPts val="600"/>
              </a:spcBef>
            </a:pPr>
            <a:r>
              <a:rPr lang="en-US" dirty="0" smtClean="0"/>
              <a:t> drag link to create angle, </a:t>
            </a:r>
          </a:p>
          <a:p>
            <a:pPr marL="402336" lvl="2" indent="-137160">
              <a:spcBef>
                <a:spcPts val="600"/>
              </a:spcBef>
            </a:pPr>
            <a:r>
              <a:rPr lang="en-US" dirty="0" smtClean="0"/>
              <a:t>release button to create angle</a:t>
            </a:r>
          </a:p>
          <a:p>
            <a:pPr marL="402336" lvl="2" indent="-137160">
              <a:spcBef>
                <a:spcPts val="600"/>
              </a:spcBef>
            </a:pPr>
            <a:endParaRPr lang="en-US" dirty="0" smtClean="0"/>
          </a:p>
          <a:p>
            <a:pPr marL="137160" lvl="1" indent="-137160">
              <a:spcBef>
                <a:spcPts val="600"/>
              </a:spcBef>
              <a:buFont typeface="Arial"/>
              <a:buChar char="•"/>
            </a:pPr>
            <a:r>
              <a:rPr lang="en-US" sz="1600" dirty="0" smtClean="0"/>
              <a:t>The </a:t>
            </a:r>
            <a:r>
              <a:rPr lang="en-US" sz="1600" b="1" dirty="0" smtClean="0"/>
              <a:t>Reset Corner </a:t>
            </a:r>
            <a:r>
              <a:rPr lang="en-US" sz="1600" dirty="0" smtClean="0"/>
              <a:t>option will </a:t>
            </a:r>
          </a:p>
          <a:p>
            <a:pPr marL="137160" lvl="1" indent="-137160">
              <a:spcBef>
                <a:spcPts val="600"/>
              </a:spcBef>
              <a:buNone/>
            </a:pPr>
            <a:r>
              <a:rPr lang="en-US" sz="1600" dirty="0" smtClean="0"/>
              <a:t>	remove all angles associated with one link</a:t>
            </a:r>
          </a:p>
          <a:p>
            <a:pPr marL="137160" lvl="1" indent="-137160">
              <a:spcBef>
                <a:spcPts val="600"/>
              </a:spcBef>
              <a:buFont typeface="Arial"/>
              <a:buChar char="•"/>
            </a:pPr>
            <a:endParaRPr lang="en-US" sz="1600" dirty="0" smtClean="0"/>
          </a:p>
          <a:p>
            <a:pPr marL="137160" lvl="1" indent="-137160">
              <a:spcBef>
                <a:spcPts val="600"/>
              </a:spcBef>
              <a:buNone/>
            </a:pPr>
            <a:endParaRPr lang="en-US" sz="1600" dirty="0" smtClean="0"/>
          </a:p>
          <a:p>
            <a:pPr marL="137160" lvl="1" indent="-137160">
              <a:spcBef>
                <a:spcPts val="600"/>
              </a:spcBef>
              <a:buNone/>
            </a:pPr>
            <a:endParaRPr lang="en-US" sz="1600"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Job Designer</a:t>
            </a:r>
            <a:endParaRPr lang="en-GB" dirty="0"/>
          </a:p>
        </p:txBody>
      </p:sp>
      <p:sp>
        <p:nvSpPr>
          <p:cNvPr id="5" name="Text Placeholder 4"/>
          <p:cNvSpPr>
            <a:spLocks noGrp="1"/>
          </p:cNvSpPr>
          <p:nvPr>
            <p:ph type="body" sz="quarter" idx="11"/>
          </p:nvPr>
        </p:nvSpPr>
        <p:spPr>
          <a:xfrm>
            <a:off x="485714" y="1088229"/>
            <a:ext cx="8280000" cy="312330"/>
          </a:xfrm>
        </p:spPr>
        <p:txBody>
          <a:bodyPr/>
          <a:lstStyle/>
          <a:p>
            <a:r>
              <a:rPr lang="en-US" dirty="0" smtClean="0"/>
              <a:t>Option for link angles</a:t>
            </a:r>
          </a:p>
        </p:txBody>
      </p:sp>
      <p:pic>
        <p:nvPicPr>
          <p:cNvPr id="8" name="Picture 7"/>
          <p:cNvPicPr/>
          <p:nvPr/>
        </p:nvPicPr>
        <p:blipFill>
          <a:blip r:embed="rId2" cstate="print"/>
          <a:srcRect/>
          <a:stretch>
            <a:fillRect/>
          </a:stretch>
        </p:blipFill>
        <p:spPr bwMode="auto">
          <a:xfrm>
            <a:off x="3419872" y="1700808"/>
            <a:ext cx="641350" cy="457200"/>
          </a:xfrm>
          <a:prstGeom prst="rect">
            <a:avLst/>
          </a:prstGeom>
          <a:noFill/>
          <a:ln w="9525">
            <a:noFill/>
            <a:miter lim="800000"/>
            <a:headEnd/>
            <a:tailEnd/>
          </a:ln>
        </p:spPr>
      </p:pic>
      <p:pic>
        <p:nvPicPr>
          <p:cNvPr id="19" name="Picture 2"/>
          <p:cNvPicPr>
            <a:picLocks noChangeAspect="1" noChangeArrowheads="1"/>
          </p:cNvPicPr>
          <p:nvPr/>
        </p:nvPicPr>
        <p:blipFill>
          <a:blip r:embed="rId3" cstate="print"/>
          <a:srcRect t="11933" r="8067" b="10924"/>
          <a:stretch>
            <a:fillRect/>
          </a:stretch>
        </p:blipFill>
        <p:spPr bwMode="auto">
          <a:xfrm>
            <a:off x="4772025" y="1085125"/>
            <a:ext cx="3963819" cy="2217420"/>
          </a:xfrm>
          <a:prstGeom prst="rect">
            <a:avLst/>
          </a:prstGeom>
          <a:ln>
            <a:noFill/>
          </a:ln>
          <a:effectLst>
            <a:outerShdw blurRad="292100" dist="139700" dir="2700000" algn="tl" rotWithShape="0">
              <a:srgbClr val="333333">
                <a:alpha val="65000"/>
              </a:srgbClr>
            </a:outerShdw>
          </a:effectLst>
        </p:spPr>
      </p:pic>
      <p:sp>
        <p:nvSpPr>
          <p:cNvPr id="20" name="Rectangle 19"/>
          <p:cNvSpPr/>
          <p:nvPr/>
        </p:nvSpPr>
        <p:spPr>
          <a:xfrm>
            <a:off x="7143750" y="2475775"/>
            <a:ext cx="1479550" cy="266700"/>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21" name="Picture 3"/>
          <p:cNvPicPr>
            <a:picLocks noChangeAspect="1" noChangeArrowheads="1"/>
          </p:cNvPicPr>
          <p:nvPr/>
        </p:nvPicPr>
        <p:blipFill>
          <a:blip r:embed="rId4" cstate="print"/>
          <a:srcRect/>
          <a:stretch>
            <a:fillRect/>
          </a:stretch>
        </p:blipFill>
        <p:spPr bwMode="auto">
          <a:xfrm>
            <a:off x="4739744" y="3410550"/>
            <a:ext cx="3975632" cy="2825127"/>
          </a:xfrm>
          <a:prstGeom prst="rect">
            <a:avLst/>
          </a:prstGeom>
          <a:ln>
            <a:noFill/>
          </a:ln>
          <a:effectLst>
            <a:outerShdw blurRad="292100" dist="139700" dir="2700000" algn="tl" rotWithShape="0">
              <a:srgbClr val="333333">
                <a:alpha val="65000"/>
              </a:srgbClr>
            </a:outerShdw>
          </a:effectLst>
        </p:spPr>
      </p:pic>
      <p:sp>
        <p:nvSpPr>
          <p:cNvPr id="22" name="Donut 21"/>
          <p:cNvSpPr/>
          <p:nvPr/>
        </p:nvSpPr>
        <p:spPr>
          <a:xfrm>
            <a:off x="7773119" y="5220275"/>
            <a:ext cx="847006" cy="704875"/>
          </a:xfrm>
          <a:prstGeom prst="donut">
            <a:avLst>
              <a:gd name="adj" fmla="val 6673"/>
            </a:avLst>
          </a:prstGeom>
          <a:solidFill>
            <a:srgbClr val="C51D71"/>
          </a:solidFill>
          <a:ln w="57150">
            <a:solidFill>
              <a:srgbClr val="FF94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Copy Options</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6089"/>
            <a:ext cx="8279999" cy="4478921"/>
          </a:xfrm>
        </p:spPr>
        <p:txBody>
          <a:bodyPr/>
          <a:lstStyle/>
          <a:p>
            <a:r>
              <a:rPr lang="en-US" dirty="0" smtClean="0"/>
              <a:t>The </a:t>
            </a:r>
            <a:r>
              <a:rPr lang="en-US" b="1" dirty="0" smtClean="0"/>
              <a:t>Copy</a:t>
            </a:r>
            <a:r>
              <a:rPr lang="en-US" dirty="0" smtClean="0"/>
              <a:t> </a:t>
            </a:r>
            <a:r>
              <a:rPr lang="en-US" b="1" dirty="0" smtClean="0"/>
              <a:t>Task</a:t>
            </a:r>
            <a:r>
              <a:rPr lang="en-US" dirty="0" smtClean="0"/>
              <a:t> option will copy the </a:t>
            </a:r>
            <a:r>
              <a:rPr lang="en-US" b="1" dirty="0" smtClean="0"/>
              <a:t>Fields, Field Alias settings </a:t>
            </a:r>
            <a:r>
              <a:rPr lang="en-US" dirty="0" smtClean="0"/>
              <a:t>and </a:t>
            </a:r>
            <a:r>
              <a:rPr lang="en-US" b="1" dirty="0" smtClean="0"/>
              <a:t>Properties</a:t>
            </a:r>
            <a:r>
              <a:rPr lang="en-US" dirty="0" smtClean="0"/>
              <a:t> tab from an existing task to a new task in the current job, a different job in the same project or a different job in a different project</a:t>
            </a:r>
          </a:p>
          <a:p>
            <a:r>
              <a:rPr lang="en-US" dirty="0" smtClean="0"/>
              <a:t>The Copy Task option will not copy </a:t>
            </a:r>
            <a:r>
              <a:rPr lang="en-US" dirty="0" smtClean="0">
                <a:solidFill>
                  <a:srgbClr val="23A3FF"/>
                </a:solidFill>
              </a:rPr>
              <a:t>Mapping</a:t>
            </a:r>
            <a:r>
              <a:rPr lang="en-US" dirty="0" smtClean="0">
                <a:solidFill>
                  <a:srgbClr val="00CC00"/>
                </a:solidFill>
              </a:rPr>
              <a:t> </a:t>
            </a:r>
            <a:r>
              <a:rPr lang="en-US" dirty="0" smtClean="0"/>
              <a:t>properties for a mapping task</a:t>
            </a:r>
          </a:p>
          <a:p>
            <a:r>
              <a:rPr lang="en-US" dirty="0" smtClean="0"/>
              <a:t>Only a Super User can paste into a Global baseline job</a:t>
            </a:r>
          </a:p>
          <a:p>
            <a:pPr lvl="2"/>
            <a:r>
              <a:rPr lang="en-US" dirty="0" smtClean="0"/>
              <a:t>Right click on a blank area in the job tab and click on the Paste From: </a:t>
            </a:r>
            <a:r>
              <a:rPr lang="en-US" dirty="0" err="1" smtClean="0"/>
              <a:t>task_name</a:t>
            </a:r>
            <a:r>
              <a:rPr lang="en-US" dirty="0" smtClean="0"/>
              <a:t>  message, the syntax of : </a:t>
            </a:r>
            <a:r>
              <a:rPr lang="en-US" b="1" dirty="0" smtClean="0"/>
              <a:t>Tenant-project-job-task</a:t>
            </a:r>
          </a:p>
          <a:p>
            <a:pPr lvl="2">
              <a:buNone/>
            </a:pPr>
            <a:r>
              <a:rPr lang="en-US" b="1" dirty="0" smtClean="0"/>
              <a:t>		</a:t>
            </a:r>
            <a:r>
              <a:rPr lang="en-US" sz="2000" b="1" dirty="0" smtClean="0">
                <a:solidFill>
                  <a:srgbClr val="23A3FF"/>
                </a:solidFill>
              </a:rPr>
              <a:t>	1										2</a:t>
            </a:r>
            <a:endParaRPr lang="en-US" b="1" dirty="0" smtClean="0">
              <a:solidFill>
                <a:srgbClr val="23A3FF"/>
              </a:solidFill>
            </a:endParaRPr>
          </a:p>
          <a:p>
            <a:pPr lvl="1"/>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Copy and Past of task with properties</a:t>
            </a:r>
            <a:endParaRPr lang="en-GB" dirty="0"/>
          </a:p>
        </p:txBody>
      </p:sp>
      <p:pic>
        <p:nvPicPr>
          <p:cNvPr id="6" name="Picture 2"/>
          <p:cNvPicPr>
            <a:picLocks noChangeAspect="1" noChangeArrowheads="1"/>
          </p:cNvPicPr>
          <p:nvPr/>
        </p:nvPicPr>
        <p:blipFill>
          <a:blip r:embed="rId3" cstate="email">
            <a:extLst>
              <a:ext uri="{28A0092B-C50C-407E-A947-70E740481C1C}">
                <a14:useLocalDpi xmlns:a14="http://schemas.microsoft.com/office/drawing/2010/main" xmlns="" val="0"/>
              </a:ext>
            </a:extLst>
          </a:blip>
          <a:srcRect l="2887" t="3701" r="4971" b="8799"/>
          <a:stretch>
            <a:fillRect/>
          </a:stretch>
        </p:blipFill>
        <p:spPr bwMode="auto">
          <a:xfrm>
            <a:off x="762000" y="4781550"/>
            <a:ext cx="2438400" cy="1333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7" name="Picture 3"/>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3779912" y="4797152"/>
            <a:ext cx="4654954" cy="7200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7"/>
          <p:cNvSpPr/>
          <p:nvPr/>
        </p:nvSpPr>
        <p:spPr>
          <a:xfrm flipV="1">
            <a:off x="1330484" y="4902200"/>
            <a:ext cx="552291" cy="431800"/>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
        <p:nvSpPr>
          <p:cNvPr id="9" name="Rectangle 8"/>
          <p:cNvSpPr/>
          <p:nvPr/>
        </p:nvSpPr>
        <p:spPr>
          <a:xfrm>
            <a:off x="1771810" y="5467350"/>
            <a:ext cx="904716" cy="269875"/>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495464"/>
            <a:ext cx="8279999" cy="4478921"/>
          </a:xfrm>
        </p:spPr>
        <p:txBody>
          <a:bodyPr/>
          <a:lstStyle/>
          <a:p>
            <a:pPr marL="137160" lvl="1" indent="-137160">
              <a:spcBef>
                <a:spcPts val="600"/>
              </a:spcBef>
              <a:buFont typeface="Arial"/>
              <a:buChar char="•"/>
            </a:pPr>
            <a:r>
              <a:rPr lang="en-US" sz="1600" dirty="0" smtClean="0"/>
              <a:t>Copies </a:t>
            </a:r>
            <a:r>
              <a:rPr lang="en-US" sz="1600" b="1" dirty="0" smtClean="0"/>
              <a:t>Fields</a:t>
            </a:r>
            <a:r>
              <a:rPr lang="en-US" sz="1600" dirty="0" smtClean="0"/>
              <a:t> and </a:t>
            </a:r>
            <a:r>
              <a:rPr lang="en-US" sz="1600" b="1" dirty="0" smtClean="0"/>
              <a:t>Field Alias </a:t>
            </a:r>
            <a:r>
              <a:rPr lang="en-US" sz="1600" dirty="0" smtClean="0"/>
              <a:t>properties from an existing task to a new, ‘similar’ task.  </a:t>
            </a:r>
          </a:p>
          <a:p>
            <a:pPr marL="137160" lvl="1" indent="-137160">
              <a:spcBef>
                <a:spcPts val="600"/>
              </a:spcBef>
              <a:buFont typeface="Arial"/>
              <a:buChar char="•"/>
            </a:pPr>
            <a:r>
              <a:rPr lang="en-US" sz="1600" dirty="0" smtClean="0"/>
              <a:t>Will not copy the Properties page values </a:t>
            </a:r>
          </a:p>
          <a:p>
            <a:pPr marL="137160" lvl="1" indent="-137160">
              <a:spcBef>
                <a:spcPts val="600"/>
              </a:spcBef>
              <a:buFont typeface="Arial"/>
              <a:buChar char="•"/>
            </a:pPr>
            <a:r>
              <a:rPr lang="en-US" sz="1600" dirty="0" smtClean="0"/>
              <a:t>Not available for all tasks</a:t>
            </a:r>
          </a:p>
          <a:p>
            <a:pPr marL="137160" lvl="1" indent="-137160">
              <a:spcBef>
                <a:spcPts val="600"/>
              </a:spcBef>
              <a:buFont typeface="Arial"/>
              <a:buChar char="•"/>
            </a:pPr>
            <a:r>
              <a:rPr lang="en-US" sz="1600" dirty="0" smtClean="0"/>
              <a:t>Applies only for tasks that are not  a “producer” type or tasks where selecting options does not result in fields generated</a:t>
            </a:r>
          </a:p>
          <a:p>
            <a:pPr marL="137160" lvl="1" indent="-137160">
              <a:spcBef>
                <a:spcPts val="600"/>
              </a:spcBef>
              <a:buFont typeface="Arial"/>
              <a:buChar char="•"/>
            </a:pPr>
            <a:r>
              <a:rPr lang="en-US" sz="1600" dirty="0" smtClean="0"/>
              <a:t>For example, you cannot copy fields for a </a:t>
            </a:r>
            <a:r>
              <a:rPr lang="en-US" sz="1600" b="1" dirty="0" smtClean="0"/>
              <a:t>File Reader</a:t>
            </a:r>
            <a:r>
              <a:rPr lang="en-US" sz="1600" dirty="0" smtClean="0"/>
              <a:t> task but a </a:t>
            </a:r>
            <a:r>
              <a:rPr lang="en-US" sz="1600" b="1" dirty="0" smtClean="0"/>
              <a:t>File Reader</a:t>
            </a:r>
            <a:r>
              <a:rPr lang="en-US" sz="1600" dirty="0" smtClean="0"/>
              <a:t> task can be used as the source for a </a:t>
            </a:r>
            <a:r>
              <a:rPr lang="en-US" sz="1600" b="1" dirty="0" smtClean="0"/>
              <a:t>File Writer</a:t>
            </a:r>
            <a:r>
              <a:rPr lang="en-US" sz="1600" dirty="0" smtClean="0"/>
              <a:t> or </a:t>
            </a:r>
            <a:r>
              <a:rPr lang="en-US" sz="1600" b="1" dirty="0" smtClean="0"/>
              <a:t>Database Writer</a:t>
            </a:r>
            <a:r>
              <a:rPr lang="en-US" sz="1600" dirty="0" smtClean="0"/>
              <a:t> task.</a:t>
            </a:r>
          </a:p>
          <a:p>
            <a:pPr>
              <a:spcBef>
                <a:spcPts val="600"/>
              </a:spcBef>
            </a:pPr>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Copy From Tasks</a:t>
            </a:r>
            <a:endParaRPr lang="en-GB" dirty="0"/>
          </a:p>
        </p:txBody>
      </p:sp>
      <p:sp>
        <p:nvSpPr>
          <p:cNvPr id="5" name="Text Placeholder 4"/>
          <p:cNvSpPr>
            <a:spLocks noGrp="1"/>
          </p:cNvSpPr>
          <p:nvPr>
            <p:ph type="body" sz="quarter" idx="11"/>
          </p:nvPr>
        </p:nvSpPr>
        <p:spPr>
          <a:xfrm>
            <a:off x="485714" y="1088229"/>
            <a:ext cx="8280000" cy="817596"/>
          </a:xfrm>
        </p:spPr>
        <p:txBody>
          <a:bodyPr/>
          <a:lstStyle/>
          <a:p>
            <a:pPr lvl="0"/>
            <a:r>
              <a:rPr lang="en-US" dirty="0" smtClean="0"/>
              <a:t>Copy From Task option</a:t>
            </a:r>
          </a:p>
          <a:p>
            <a:endParaRPr lang="en-GB" dirty="0"/>
          </a:p>
        </p:txBody>
      </p:sp>
      <p:pic>
        <p:nvPicPr>
          <p:cNvPr id="6" name="Picture 2"/>
          <p:cNvPicPr>
            <a:picLocks noChangeAspect="1" noChangeArrowheads="1"/>
          </p:cNvPicPr>
          <p:nvPr/>
        </p:nvPicPr>
        <p:blipFill>
          <a:blip r:embed="rId2" cstate="print"/>
          <a:srcRect l="952" t="2605"/>
          <a:stretch>
            <a:fillRect/>
          </a:stretch>
        </p:blipFill>
        <p:spPr bwMode="auto">
          <a:xfrm>
            <a:off x="2267744" y="4005064"/>
            <a:ext cx="4305591" cy="2357937"/>
          </a:xfrm>
          <a:prstGeom prst="rect">
            <a:avLst/>
          </a:prstGeom>
          <a:ln>
            <a:noFill/>
          </a:ln>
          <a:effectLst>
            <a:outerShdw blurRad="292100" dist="139700" dir="2700000" algn="tl" rotWithShape="0">
              <a:srgbClr val="333333">
                <a:alpha val="65000"/>
              </a:srgbClr>
            </a:outerShdw>
          </a:effectLst>
        </p:spPr>
      </p:pic>
      <p:sp>
        <p:nvSpPr>
          <p:cNvPr id="7" name="Rectangle à coins arrondis 4"/>
          <p:cNvSpPr>
            <a:spLocks noChangeArrowheads="1"/>
          </p:cNvSpPr>
          <p:nvPr/>
        </p:nvSpPr>
        <p:spPr bwMode="auto">
          <a:xfrm>
            <a:off x="539552" y="5301208"/>
            <a:ext cx="2339584" cy="340519"/>
          </a:xfrm>
          <a:prstGeom prst="wedgeRoundRectCallout">
            <a:avLst>
              <a:gd name="adj1" fmla="val 102840"/>
              <a:gd name="adj2" fmla="val -9769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b="1" dirty="0" smtClean="0">
                <a:cs typeface="Arial" charset="0"/>
                <a:sym typeface="Arial" charset="0"/>
              </a:rPr>
              <a:t>Selected task</a:t>
            </a:r>
            <a:endParaRPr lang="en-GB" sz="1400" b="1" dirty="0">
              <a:cs typeface="Arial" charset="0"/>
              <a:sym typeface="Arial" charset="0"/>
            </a:endParaRPr>
          </a:p>
        </p:txBody>
      </p:sp>
      <p:sp>
        <p:nvSpPr>
          <p:cNvPr id="8" name="Rectangle à coins arrondis 4"/>
          <p:cNvSpPr>
            <a:spLocks noChangeArrowheads="1"/>
          </p:cNvSpPr>
          <p:nvPr/>
        </p:nvSpPr>
        <p:spPr bwMode="auto">
          <a:xfrm>
            <a:off x="6156176" y="4484285"/>
            <a:ext cx="2664296" cy="340519"/>
          </a:xfrm>
          <a:prstGeom prst="wedgeRoundRectCallout">
            <a:avLst>
              <a:gd name="adj1" fmla="val -48315"/>
              <a:gd name="adj2" fmla="val 317455"/>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b="1" dirty="0" smtClean="0">
                <a:cs typeface="Arial" charset="0"/>
                <a:sym typeface="Arial" charset="0"/>
              </a:rPr>
              <a:t>Possible Source tasks</a:t>
            </a:r>
            <a:endParaRPr lang="en-GB" sz="1400" b="1" dirty="0">
              <a:cs typeface="Arial" charset="0"/>
              <a:sym typeface="Arial" charset="0"/>
            </a:endParaRPr>
          </a:p>
        </p:txBody>
      </p:sp>
      <p:sp>
        <p:nvSpPr>
          <p:cNvPr id="9" name="Rectangle 8"/>
          <p:cNvSpPr/>
          <p:nvPr/>
        </p:nvSpPr>
        <p:spPr>
          <a:xfrm>
            <a:off x="5148065" y="5812884"/>
            <a:ext cx="1368152" cy="432048"/>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3364"/>
            <a:ext cx="8279999" cy="4478921"/>
          </a:xfrm>
        </p:spPr>
        <p:txBody>
          <a:bodyPr/>
          <a:lstStyle/>
          <a:p>
            <a:r>
              <a:rPr lang="en-US" sz="1600" dirty="0" smtClean="0"/>
              <a:t>The </a:t>
            </a:r>
            <a:r>
              <a:rPr lang="en-US" sz="1600" b="1" dirty="0" smtClean="0"/>
              <a:t>Copy Job </a:t>
            </a:r>
            <a:r>
              <a:rPr lang="en-US" sz="1600" dirty="0" smtClean="0"/>
              <a:t>option will copy a job and all it’s properties to a new project or to the same project with a new name</a:t>
            </a:r>
          </a:p>
          <a:p>
            <a:r>
              <a:rPr lang="en-US" sz="1600" dirty="0" smtClean="0"/>
              <a:t>A shortcut version of the Job Export – Job Import – you will not have access to the .xml file</a:t>
            </a:r>
          </a:p>
          <a:p>
            <a:r>
              <a:rPr lang="en-US" sz="1600" dirty="0" smtClean="0"/>
              <a:t>Right click on Job – click </a:t>
            </a:r>
            <a:r>
              <a:rPr lang="en-US" sz="1600" b="1" dirty="0" smtClean="0"/>
              <a:t>Copy</a:t>
            </a:r>
            <a:r>
              <a:rPr lang="en-US" sz="1600" dirty="0" smtClean="0"/>
              <a:t> </a:t>
            </a:r>
            <a:r>
              <a:rPr lang="en-US" sz="1600" b="1" dirty="0" smtClean="0"/>
              <a:t>Job</a:t>
            </a:r>
          </a:p>
          <a:p>
            <a:r>
              <a:rPr lang="en-US" sz="1600" dirty="0" smtClean="0"/>
              <a:t>Enter target tenant and project, optionally change name (must be unique in target project)</a:t>
            </a:r>
          </a:p>
          <a:p>
            <a:pPr>
              <a:spcBef>
                <a:spcPts val="600"/>
              </a:spcBef>
            </a:pPr>
            <a:endParaRPr lang="en-US" dirty="0" smtClean="0"/>
          </a:p>
          <a:p>
            <a:pPr lvl="3">
              <a:spcBef>
                <a:spcPts val="600"/>
              </a:spcBef>
              <a:buNone/>
            </a:pPr>
            <a:r>
              <a:rPr lang="en-GB" sz="1800" b="1" dirty="0" smtClean="0">
                <a:solidFill>
                  <a:srgbClr val="23A3FF"/>
                </a:solidFill>
              </a:rPr>
              <a:t>    	1												2</a:t>
            </a:r>
            <a:endParaRPr lang="en-US" sz="1800" b="1" dirty="0" smtClean="0">
              <a:solidFill>
                <a:srgbClr val="23A3FF"/>
              </a:solidFill>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Copy Job to another project</a:t>
            </a:r>
            <a:endParaRPr lang="en-GB" dirty="0"/>
          </a:p>
        </p:txBody>
      </p:sp>
      <p:pic>
        <p:nvPicPr>
          <p:cNvPr id="11"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l="1949" t="924" r="4544" b="4085"/>
          <a:stretch>
            <a:fillRect/>
          </a:stretch>
        </p:blipFill>
        <p:spPr bwMode="auto">
          <a:xfrm>
            <a:off x="496290" y="3883231"/>
            <a:ext cx="3206337" cy="2280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2" name="Picture 3"/>
          <p:cNvPicPr>
            <a:picLocks noChangeAspect="1" noChangeArrowheads="1"/>
          </p:cNvPicPr>
          <p:nvPr/>
        </p:nvPicPr>
        <p:blipFill>
          <a:blip r:embed="rId3" cstate="print">
            <a:extLst>
              <a:ext uri="{28A0092B-C50C-407E-A947-70E740481C1C}">
                <a14:useLocalDpi xmlns:a14="http://schemas.microsoft.com/office/drawing/2010/main" xmlns="" val="0"/>
              </a:ext>
            </a:extLst>
          </a:blip>
          <a:srcRect l="1565" t="3538" r="643"/>
          <a:stretch>
            <a:fillRect/>
          </a:stretch>
        </p:blipFill>
        <p:spPr bwMode="auto">
          <a:xfrm>
            <a:off x="4381995" y="3942608"/>
            <a:ext cx="4381995" cy="22234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p:nvPr/>
        </p:nvSpPr>
        <p:spPr>
          <a:xfrm>
            <a:off x="1331119" y="4505324"/>
            <a:ext cx="919162" cy="249555"/>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
        <p:nvSpPr>
          <p:cNvPr id="8" name="Rectangle 7"/>
          <p:cNvSpPr/>
          <p:nvPr/>
        </p:nvSpPr>
        <p:spPr>
          <a:xfrm>
            <a:off x="2124869" y="5770246"/>
            <a:ext cx="965994" cy="213836"/>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
        <p:nvSpPr>
          <p:cNvPr id="9" name="Rectangle 8"/>
          <p:cNvSpPr/>
          <p:nvPr/>
        </p:nvSpPr>
        <p:spPr>
          <a:xfrm>
            <a:off x="5701506" y="5352431"/>
            <a:ext cx="790734" cy="329853"/>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lstStyle/>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pPr marL="137160" lvl="1" indent="-137160">
              <a:buFont typeface="Arial"/>
              <a:buChar char="•"/>
            </a:pPr>
            <a:endParaRPr lang="en-US" sz="1600" dirty="0" smtClean="0"/>
          </a:p>
          <a:p>
            <a:endParaRPr lang="en-US" dirty="0"/>
          </a:p>
        </p:txBody>
      </p:sp>
      <p:sp>
        <p:nvSpPr>
          <p:cNvPr id="8" name="Footer Placeholder 7"/>
          <p:cNvSpPr>
            <a:spLocks noGrp="1"/>
          </p:cNvSpPr>
          <p:nvPr>
            <p:ph type="ftr" sz="quarter" idx="12"/>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en-US" dirty="0" smtClean="0"/>
              <a:t>Introduction</a:t>
            </a:r>
            <a:endParaRPr lang="en-US" dirty="0"/>
          </a:p>
        </p:txBody>
      </p:sp>
      <p:sp>
        <p:nvSpPr>
          <p:cNvPr id="5" name="Text Placeholder 4"/>
          <p:cNvSpPr>
            <a:spLocks noGrp="1"/>
          </p:cNvSpPr>
          <p:nvPr>
            <p:ph type="body" sz="quarter" idx="11"/>
          </p:nvPr>
        </p:nvSpPr>
        <p:spPr>
          <a:xfrm>
            <a:off x="485714" y="1088229"/>
            <a:ext cx="8280000" cy="650884"/>
          </a:xfrm>
        </p:spPr>
        <p:txBody>
          <a:bodyPr/>
          <a:lstStyle/>
          <a:p>
            <a:r>
              <a:rPr lang="en-US" dirty="0" smtClean="0"/>
              <a:t>A directory structure is dedicated to </a:t>
            </a:r>
            <a:r>
              <a:rPr lang="en-US" dirty="0" err="1" smtClean="0"/>
              <a:t>NexxusETL</a:t>
            </a:r>
            <a:r>
              <a:rPr lang="en-US" dirty="0" smtClean="0"/>
              <a:t> on the </a:t>
            </a:r>
            <a:r>
              <a:rPr lang="en-US" dirty="0" err="1" smtClean="0"/>
              <a:t>Nexxus</a:t>
            </a:r>
            <a:r>
              <a:rPr lang="en-US" dirty="0" smtClean="0"/>
              <a:t> MI Master Application Server</a:t>
            </a:r>
            <a:endParaRPr lang="en-US" dirty="0"/>
          </a:p>
        </p:txBody>
      </p:sp>
      <p:pic>
        <p:nvPicPr>
          <p:cNvPr id="26" name="Picture 2"/>
          <p:cNvPicPr>
            <a:picLocks noChangeAspect="1" noChangeArrowheads="1"/>
          </p:cNvPicPr>
          <p:nvPr/>
        </p:nvPicPr>
        <p:blipFill>
          <a:blip r:embed="rId2" cstate="print"/>
          <a:srcRect l="3904" b="3143"/>
          <a:stretch>
            <a:fillRect/>
          </a:stretch>
        </p:blipFill>
        <p:spPr bwMode="auto">
          <a:xfrm>
            <a:off x="260796" y="2177731"/>
            <a:ext cx="4359730" cy="3987573"/>
          </a:xfrm>
          <a:prstGeom prst="rect">
            <a:avLst/>
          </a:prstGeom>
          <a:ln>
            <a:noFill/>
          </a:ln>
          <a:effectLst>
            <a:outerShdw blurRad="292100" dist="139700" dir="2700000" algn="tl" rotWithShape="0">
              <a:srgbClr val="333333">
                <a:alpha val="65000"/>
              </a:srgbClr>
            </a:outerShdw>
          </a:effectLst>
        </p:spPr>
      </p:pic>
      <p:pic>
        <p:nvPicPr>
          <p:cNvPr id="27" name="Picture 3"/>
          <p:cNvPicPr>
            <a:picLocks noChangeAspect="1" noChangeArrowheads="1"/>
          </p:cNvPicPr>
          <p:nvPr/>
        </p:nvPicPr>
        <p:blipFill>
          <a:blip r:embed="rId3" cstate="print"/>
          <a:srcRect/>
          <a:stretch>
            <a:fillRect/>
          </a:stretch>
        </p:blipFill>
        <p:spPr bwMode="auto">
          <a:xfrm>
            <a:off x="4797871" y="2609530"/>
            <a:ext cx="4238625" cy="30861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3365"/>
            <a:ext cx="8279999" cy="2339936"/>
          </a:xfrm>
        </p:spPr>
        <p:txBody>
          <a:bodyPr/>
          <a:lstStyle/>
          <a:p>
            <a:r>
              <a:rPr lang="en-US" b="1" dirty="0" smtClean="0"/>
              <a:t>All</a:t>
            </a:r>
            <a:r>
              <a:rPr lang="en-US" dirty="0" smtClean="0"/>
              <a:t> Global Variables can be exported from one Project and then Imported into another </a:t>
            </a:r>
          </a:p>
          <a:p>
            <a:r>
              <a:rPr lang="en-US" dirty="0" smtClean="0"/>
              <a:t>You don’t have the  option to select individual Global Variables for Export/Import.</a:t>
            </a:r>
          </a:p>
          <a:p>
            <a:r>
              <a:rPr lang="en-US" dirty="0" smtClean="0"/>
              <a:t>Process is similar to Job Export – exported XML file is encrypted</a:t>
            </a:r>
          </a:p>
          <a:p>
            <a:r>
              <a:rPr lang="en-US" dirty="0" smtClean="0"/>
              <a:t>Options vary based on Project type- Global </a:t>
            </a:r>
            <a:r>
              <a:rPr lang="en-US" dirty="0" err="1" smtClean="0"/>
              <a:t>vs</a:t>
            </a:r>
            <a:r>
              <a:rPr lang="en-US" dirty="0" smtClean="0"/>
              <a:t> Non Global Tenant and user type</a:t>
            </a: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Global Variable Export/Import</a:t>
            </a:r>
            <a:endParaRPr lang="en-GB" dirty="0"/>
          </a:p>
        </p:txBody>
      </p:sp>
      <p:pic>
        <p:nvPicPr>
          <p:cNvPr id="7"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l="1455" r="4129" b="8674"/>
          <a:stretch>
            <a:fillRect/>
          </a:stretch>
        </p:blipFill>
        <p:spPr bwMode="auto">
          <a:xfrm>
            <a:off x="771896" y="4130853"/>
            <a:ext cx="3602460" cy="184919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r="3800" b="12101"/>
          <a:stretch>
            <a:fillRect/>
          </a:stretch>
        </p:blipFill>
        <p:spPr bwMode="auto">
          <a:xfrm>
            <a:off x="4885850" y="4130853"/>
            <a:ext cx="3438753" cy="188482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Rectangle 8"/>
          <p:cNvSpPr/>
          <p:nvPr/>
        </p:nvSpPr>
        <p:spPr>
          <a:xfrm>
            <a:off x="2144872" y="5299454"/>
            <a:ext cx="2234247" cy="324105"/>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3364"/>
            <a:ext cx="8279999" cy="4664035"/>
          </a:xfrm>
        </p:spPr>
        <p:txBody>
          <a:bodyPr/>
          <a:lstStyle/>
          <a:p>
            <a:r>
              <a:rPr lang="en-US" dirty="0" smtClean="0"/>
              <a:t>Export the Global Variables into a local  .xml file</a:t>
            </a:r>
          </a:p>
          <a:p>
            <a:r>
              <a:rPr lang="en-US" dirty="0" smtClean="0"/>
              <a:t>Select the target project and Import the Global Variables in from the local .xml file</a:t>
            </a:r>
          </a:p>
          <a:p>
            <a:r>
              <a:rPr lang="en-US" dirty="0" smtClean="0"/>
              <a:t>After a Global Variable Export/Import there is no link between the 2 projects, changes made to Global Variables in a project are encapsulated</a:t>
            </a: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Global Variable Export/Import</a:t>
            </a:r>
            <a:endParaRPr lang="en-GB" dirty="0"/>
          </a:p>
        </p:txBody>
      </p:sp>
      <p:pic>
        <p:nvPicPr>
          <p:cNvPr id="13" name="Picture 2"/>
          <p:cNvPicPr>
            <a:picLocks noChangeAspect="1" noChangeArrowheads="1"/>
          </p:cNvPicPr>
          <p:nvPr/>
        </p:nvPicPr>
        <p:blipFill>
          <a:blip r:embed="rId2" cstate="email">
            <a:extLst>
              <a:ext uri="{28A0092B-C50C-407E-A947-70E740481C1C}">
                <a14:useLocalDpi xmlns:a14="http://schemas.microsoft.com/office/drawing/2010/main" xmlns="" val="0"/>
              </a:ext>
            </a:extLst>
          </a:blip>
          <a:srcRect r="5173" b="6939"/>
          <a:stretch>
            <a:fillRect/>
          </a:stretch>
        </p:blipFill>
        <p:spPr bwMode="auto">
          <a:xfrm>
            <a:off x="539552" y="4077072"/>
            <a:ext cx="3618111" cy="18843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4"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r="4132" b="9903"/>
          <a:stretch>
            <a:fillRect/>
          </a:stretch>
        </p:blipFill>
        <p:spPr bwMode="auto">
          <a:xfrm>
            <a:off x="4885850" y="4076955"/>
            <a:ext cx="3426877" cy="193195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7" name="Rectangle 6"/>
          <p:cNvSpPr/>
          <p:nvPr/>
        </p:nvSpPr>
        <p:spPr>
          <a:xfrm>
            <a:off x="1984534" y="5222875"/>
            <a:ext cx="2173129" cy="339725"/>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 calcmode="lin" valueType="num">
                                      <p:cBhvr additive="base">
                                        <p:cTn id="13" dur="500" fill="hold"/>
                                        <p:tgtEl>
                                          <p:spTgt spid="14"/>
                                        </p:tgtEl>
                                        <p:attrNameLst>
                                          <p:attrName>ppt_x</p:attrName>
                                        </p:attrNameLst>
                                      </p:cBhvr>
                                      <p:tavLst>
                                        <p:tav tm="0">
                                          <p:val>
                                            <p:strVal val="#ppt_x"/>
                                          </p:val>
                                        </p:tav>
                                        <p:tav tm="100000">
                                          <p:val>
                                            <p:strVal val="#ppt_x"/>
                                          </p:val>
                                        </p:tav>
                                      </p:tavLst>
                                    </p:anim>
                                    <p:anim calcmode="lin" valueType="num">
                                      <p:cBhvr additive="base">
                                        <p:cTn id="14"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3365"/>
            <a:ext cx="8279999" cy="2339936"/>
          </a:xfrm>
        </p:spPr>
        <p:txBody>
          <a:bodyPr/>
          <a:lstStyle/>
          <a:p>
            <a:pPr>
              <a:spcBef>
                <a:spcPts val="0"/>
              </a:spcBef>
            </a:pPr>
            <a:r>
              <a:rPr lang="en-US" dirty="0" smtClean="0"/>
              <a:t>All Global Resources can be exported from one Project and then Imported into another </a:t>
            </a:r>
          </a:p>
          <a:p>
            <a:pPr>
              <a:spcBef>
                <a:spcPts val="0"/>
              </a:spcBef>
            </a:pPr>
            <a:r>
              <a:rPr lang="en-US" dirty="0" smtClean="0"/>
              <a:t>You don’t have the option to select individual Global Resources for Export/Import</a:t>
            </a:r>
          </a:p>
          <a:p>
            <a:pPr>
              <a:spcBef>
                <a:spcPts val="0"/>
              </a:spcBef>
            </a:pPr>
            <a:r>
              <a:rPr lang="en-US" dirty="0" smtClean="0"/>
              <a:t>Process is similar to Global Variable Export/Import – exported XML file is encrypted</a:t>
            </a:r>
          </a:p>
          <a:p>
            <a:pPr>
              <a:spcBef>
                <a:spcPts val="0"/>
              </a:spcBef>
            </a:pPr>
            <a:r>
              <a:rPr lang="en-US" dirty="0" smtClean="0"/>
              <a:t>Options vary based on Project type- Global </a:t>
            </a:r>
            <a:r>
              <a:rPr lang="en-US" dirty="0" err="1" smtClean="0"/>
              <a:t>vs</a:t>
            </a:r>
            <a:r>
              <a:rPr lang="en-US" dirty="0" smtClean="0"/>
              <a:t> Non Global Tenant and user type</a:t>
            </a:r>
          </a:p>
          <a:p>
            <a:pPr>
              <a:spcBef>
                <a:spcPts val="0"/>
              </a:spcBef>
            </a:pPr>
            <a:endParaRPr lang="en-US" dirty="0"/>
          </a:p>
        </p:txBody>
      </p:sp>
      <p:sp>
        <p:nvSpPr>
          <p:cNvPr id="3" name="Footer Placeholder 2"/>
          <p:cNvSpPr>
            <a:spLocks noGrp="1"/>
          </p:cNvSpPr>
          <p:nvPr>
            <p:ph type="ftr" sz="quarter" idx="12"/>
          </p:nvPr>
        </p:nvSpPr>
        <p:spPr>
          <a:xfrm>
            <a:off x="622300" y="6492875"/>
            <a:ext cx="5727700" cy="365125"/>
          </a:xfrm>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Global Variable Export/Import</a:t>
            </a:r>
            <a:endParaRPr lang="en-GB" dirty="0"/>
          </a:p>
        </p:txBody>
      </p:sp>
      <p:pic>
        <p:nvPicPr>
          <p:cNvPr id="7"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r="4817" b="4811"/>
          <a:stretch>
            <a:fillRect/>
          </a:stretch>
        </p:blipFill>
        <p:spPr bwMode="auto">
          <a:xfrm>
            <a:off x="1187624" y="3906321"/>
            <a:ext cx="3046240" cy="22213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8"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r="4323" b="5318"/>
          <a:stretch>
            <a:fillRect/>
          </a:stretch>
        </p:blipFill>
        <p:spPr bwMode="auto">
          <a:xfrm>
            <a:off x="5004048" y="3869102"/>
            <a:ext cx="2988046" cy="2224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9" name="Rectangle 8"/>
          <p:cNvSpPr/>
          <p:nvPr/>
        </p:nvSpPr>
        <p:spPr>
          <a:xfrm>
            <a:off x="1555910" y="5392737"/>
            <a:ext cx="2677954" cy="734931"/>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95443" y="1203365"/>
            <a:ext cx="8279999" cy="2339936"/>
          </a:xfrm>
        </p:spPr>
        <p:txBody>
          <a:bodyPr/>
          <a:lstStyle/>
          <a:p>
            <a:pPr>
              <a:spcBef>
                <a:spcPts val="0"/>
              </a:spcBef>
            </a:pPr>
            <a:r>
              <a:rPr lang="en-US" dirty="0" smtClean="0"/>
              <a:t>After a Global Resources Export/Import there is no link between the 2 projects, changes made to Global Resources in a project are encapsulated</a:t>
            </a:r>
          </a:p>
          <a:p>
            <a:pPr>
              <a:spcBef>
                <a:spcPts val="0"/>
              </a:spcBef>
            </a:pPr>
            <a:endParaRPr lang="en-US"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Global Variable Export/Import</a:t>
            </a:r>
            <a:endParaRPr lang="en-GB" dirty="0"/>
          </a:p>
        </p:txBody>
      </p:sp>
      <p:pic>
        <p:nvPicPr>
          <p:cNvPr id="9" name="Picture 2"/>
          <p:cNvPicPr>
            <a:picLocks noChangeAspect="1" noChangeArrowheads="1"/>
          </p:cNvPicPr>
          <p:nvPr/>
        </p:nvPicPr>
        <p:blipFill>
          <a:blip r:embed="rId2" cstate="print">
            <a:extLst>
              <a:ext uri="{28A0092B-C50C-407E-A947-70E740481C1C}">
                <a14:useLocalDpi xmlns:a14="http://schemas.microsoft.com/office/drawing/2010/main" xmlns="" val="0"/>
              </a:ext>
            </a:extLst>
          </a:blip>
          <a:srcRect r="3475" b="6082"/>
          <a:stretch>
            <a:fillRect/>
          </a:stretch>
        </p:blipFill>
        <p:spPr bwMode="auto">
          <a:xfrm>
            <a:off x="683568" y="2781894"/>
            <a:ext cx="3245495" cy="1994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0" name="Picture 3"/>
          <p:cNvPicPr>
            <a:picLocks noChangeAspect="1" noChangeArrowheads="1"/>
          </p:cNvPicPr>
          <p:nvPr/>
        </p:nvPicPr>
        <p:blipFill>
          <a:blip r:embed="rId3" cstate="email">
            <a:extLst>
              <a:ext uri="{28A0092B-C50C-407E-A947-70E740481C1C}">
                <a14:useLocalDpi xmlns:a14="http://schemas.microsoft.com/office/drawing/2010/main" xmlns="" val="0"/>
              </a:ext>
            </a:extLst>
          </a:blip>
          <a:srcRect/>
          <a:stretch>
            <a:fillRect/>
          </a:stretch>
        </p:blipFill>
        <p:spPr bwMode="auto">
          <a:xfrm>
            <a:off x="4499992" y="2781894"/>
            <a:ext cx="3675381" cy="12573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1" name="Picture 4"/>
          <p:cNvPicPr>
            <a:picLocks noChangeAspect="1" noChangeArrowheads="1"/>
          </p:cNvPicPr>
          <p:nvPr/>
        </p:nvPicPr>
        <p:blipFill>
          <a:blip r:embed="rId4" cstate="email">
            <a:extLst>
              <a:ext uri="{28A0092B-C50C-407E-A947-70E740481C1C}">
                <a14:useLocalDpi xmlns:a14="http://schemas.microsoft.com/office/drawing/2010/main" xmlns="" val="0"/>
              </a:ext>
            </a:extLst>
          </a:blip>
          <a:srcRect/>
          <a:stretch>
            <a:fillRect/>
          </a:stretch>
        </p:blipFill>
        <p:spPr bwMode="auto">
          <a:xfrm>
            <a:off x="4502607" y="4444223"/>
            <a:ext cx="3675381" cy="128192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8" name="Rectangle 7"/>
          <p:cNvSpPr/>
          <p:nvPr/>
        </p:nvSpPr>
        <p:spPr>
          <a:xfrm>
            <a:off x="2136935" y="4437063"/>
            <a:ext cx="1520666" cy="213518"/>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
        <p:nvSpPr>
          <p:cNvPr id="12" name="Rectangle 11"/>
          <p:cNvSpPr/>
          <p:nvPr/>
        </p:nvSpPr>
        <p:spPr>
          <a:xfrm>
            <a:off x="5561089" y="3401214"/>
            <a:ext cx="725411" cy="280199"/>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solidFill>
                <a:srgbClr val="FF940C"/>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Entity Management and</a:t>
            </a:r>
          </a:p>
          <a:p>
            <a:r>
              <a:rPr lang="en-US" dirty="0" smtClean="0"/>
              <a:t>Dynamic Fields</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latin typeface="Arial" charset="0"/>
              </a:rPr>
              <a:t>An Entity is a set of properties describing a logical object managed by </a:t>
            </a:r>
            <a:r>
              <a:rPr lang="en-US" sz="1800" dirty="0" err="1" smtClean="0">
                <a:latin typeface="Arial" charset="0"/>
              </a:rPr>
              <a:t>Nexxus</a:t>
            </a:r>
            <a:r>
              <a:rPr lang="en-US" sz="1800" dirty="0" smtClean="0">
                <a:latin typeface="Arial" charset="0"/>
              </a:rPr>
              <a:t> MI. Examples include Customers, Employee, Teams, Alignments, Products, Calls…</a:t>
            </a:r>
          </a:p>
          <a:p>
            <a:r>
              <a:rPr lang="en-US" sz="1800" dirty="0" smtClean="0">
                <a:latin typeface="Arial" charset="0"/>
              </a:rPr>
              <a:t>Classic </a:t>
            </a:r>
            <a:r>
              <a:rPr lang="en-US" sz="1800" dirty="0" err="1" smtClean="0">
                <a:latin typeface="Arial" charset="0"/>
              </a:rPr>
              <a:t>Configurators</a:t>
            </a:r>
            <a:r>
              <a:rPr lang="en-US" sz="1800" dirty="0" smtClean="0">
                <a:latin typeface="Arial" charset="0"/>
              </a:rPr>
              <a:t> (</a:t>
            </a:r>
            <a:r>
              <a:rPr lang="en-US" sz="1800" dirty="0" err="1" smtClean="0">
                <a:latin typeface="Arial" charset="0"/>
              </a:rPr>
              <a:t>Configurator</a:t>
            </a:r>
            <a:r>
              <a:rPr lang="en-US" sz="1800" dirty="0" smtClean="0">
                <a:latin typeface="Arial" charset="0"/>
              </a:rPr>
              <a:t> Security Group) has access to view the Entity tree as well as to create layouts on an Entity level</a:t>
            </a:r>
          </a:p>
          <a:p>
            <a:r>
              <a:rPr lang="en-US" sz="1800" dirty="0" smtClean="0">
                <a:latin typeface="Arial" charset="0"/>
              </a:rPr>
              <a:t>In addition, the </a:t>
            </a:r>
            <a:r>
              <a:rPr lang="en-US" sz="1800" b="1" dirty="0" smtClean="0">
                <a:solidFill>
                  <a:srgbClr val="23A3FF"/>
                </a:solidFill>
                <a:latin typeface="Arial" charset="0"/>
              </a:rPr>
              <a:t>Advanced </a:t>
            </a:r>
            <a:r>
              <a:rPr lang="en-US" sz="1800" b="1" dirty="0" err="1" smtClean="0">
                <a:solidFill>
                  <a:srgbClr val="23A3FF"/>
                </a:solidFill>
                <a:latin typeface="Arial" charset="0"/>
              </a:rPr>
              <a:t>Configurator</a:t>
            </a:r>
            <a:r>
              <a:rPr lang="en-US" sz="1800" b="1" dirty="0" smtClean="0">
                <a:solidFill>
                  <a:srgbClr val="23A3FF"/>
                </a:solidFill>
                <a:latin typeface="Arial" charset="0"/>
              </a:rPr>
              <a:t> </a:t>
            </a:r>
            <a:r>
              <a:rPr lang="en-US" sz="1800" dirty="0" smtClean="0">
                <a:latin typeface="Arial" charset="0"/>
              </a:rPr>
              <a:t>(Advanced </a:t>
            </a:r>
            <a:r>
              <a:rPr lang="en-US" sz="1800" dirty="0" err="1" smtClean="0">
                <a:latin typeface="Arial" charset="0"/>
              </a:rPr>
              <a:t>Configurator</a:t>
            </a:r>
            <a:r>
              <a:rPr lang="en-US" sz="1800" dirty="0" smtClean="0">
                <a:latin typeface="Arial" charset="0"/>
              </a:rPr>
              <a:t> Security Group) can add tables to Entities (included dynamic tables) and to create new Entities in the </a:t>
            </a:r>
            <a:r>
              <a:rPr lang="en-US" sz="1800" dirty="0" err="1" smtClean="0"/>
              <a:t>Nexxus</a:t>
            </a:r>
            <a:r>
              <a:rPr lang="en-US" sz="1800" dirty="0" smtClean="0"/>
              <a:t> MI Entity Management tool.</a:t>
            </a:r>
            <a:endParaRPr lang="en-US" sz="1800" dirty="0" smtClean="0">
              <a:latin typeface="Arial" charset="0"/>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
        <p:nvSpPr>
          <p:cNvPr id="5" name="Text Placeholder 4"/>
          <p:cNvSpPr>
            <a:spLocks noGrp="1"/>
          </p:cNvSpPr>
          <p:nvPr>
            <p:ph type="body" sz="quarter" idx="11"/>
          </p:nvPr>
        </p:nvSpPr>
        <p:spPr>
          <a:xfrm>
            <a:off x="485714" y="1088229"/>
            <a:ext cx="8280000" cy="817596"/>
          </a:xfrm>
        </p:spPr>
        <p:txBody>
          <a:bodyPr/>
          <a:lstStyle/>
          <a:p>
            <a:r>
              <a:rPr lang="en-US" b="1" dirty="0" smtClean="0">
                <a:latin typeface="Arial" charset="0"/>
              </a:rPr>
              <a:t>What is an Entity?</a:t>
            </a:r>
          </a:p>
          <a:p>
            <a:endParaRPr lang="en-GB"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sz="1800" dirty="0" smtClean="0">
                <a:latin typeface="Arial" charset="0"/>
              </a:rPr>
              <a:t>Working at the company level allows Smart Configuration: </a:t>
            </a:r>
            <a:br>
              <a:rPr lang="en-US" sz="1800" dirty="0" smtClean="0">
                <a:latin typeface="Arial" charset="0"/>
              </a:rPr>
            </a:br>
            <a:r>
              <a:rPr lang="en-US" sz="1800" u="sng" dirty="0" smtClean="0">
                <a:latin typeface="Arial" charset="0"/>
              </a:rPr>
              <a:t>new sections</a:t>
            </a:r>
            <a:r>
              <a:rPr lang="en-US" sz="1800" dirty="0" smtClean="0">
                <a:latin typeface="Arial" charset="0"/>
              </a:rPr>
              <a:t> can now be made on the Entity level and reused in several screens for the same entity (and child levels).</a:t>
            </a:r>
          </a:p>
          <a:p>
            <a:endParaRPr lang="en-US" sz="1800" dirty="0" smtClean="0">
              <a:latin typeface="Arial" charset="0"/>
            </a:endParaRPr>
          </a:p>
          <a:p>
            <a:r>
              <a:rPr lang="en-US" sz="1800" dirty="0" smtClean="0">
                <a:latin typeface="Arial" charset="0"/>
              </a:rPr>
              <a:t>For example, it is best-practice to create a new section on the “Customer” Entity level and simply select the section at other Customer Levels: Medical Professionals, Institutions, Pharmacies, etc.</a:t>
            </a:r>
          </a:p>
          <a:p>
            <a:endParaRPr lang="en-US" sz="1800" dirty="0" smtClean="0">
              <a:latin typeface="Arial" charset="0"/>
            </a:endParaRPr>
          </a:p>
          <a:p>
            <a:r>
              <a:rPr lang="en-US" sz="1800" dirty="0" smtClean="0">
                <a:latin typeface="Arial" charset="0"/>
              </a:rPr>
              <a:t>Entity’s </a:t>
            </a:r>
            <a:r>
              <a:rPr lang="en-US" sz="1800" u="sng" dirty="0" smtClean="0">
                <a:latin typeface="Arial" charset="0"/>
              </a:rPr>
              <a:t>Dynamic Fields</a:t>
            </a:r>
            <a:r>
              <a:rPr lang="en-US" sz="1800" dirty="0" smtClean="0">
                <a:latin typeface="Arial" charset="0"/>
              </a:rPr>
              <a:t> must be managed in Entity Management to optimize data loading in </a:t>
            </a:r>
            <a:r>
              <a:rPr lang="en-US" sz="1800" dirty="0" err="1" smtClean="0"/>
              <a:t>NexxusETL</a:t>
            </a:r>
            <a:r>
              <a:rPr lang="en-US" sz="1800" dirty="0" smtClean="0">
                <a:latin typeface="Arial" charset="0"/>
              </a:rPr>
              <a:t>.</a:t>
            </a:r>
          </a:p>
          <a:p>
            <a:endParaRPr lang="en-US" sz="1800" dirty="0" smtClean="0">
              <a:latin typeface="Arial" charset="0"/>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
        <p:nvSpPr>
          <p:cNvPr id="5" name="Content Placeholder 4"/>
          <p:cNvSpPr>
            <a:spLocks noGrp="1"/>
          </p:cNvSpPr>
          <p:nvPr>
            <p:ph idx="1"/>
          </p:nvPr>
        </p:nvSpPr>
        <p:spPr/>
        <p:txBody>
          <a:bodyPr/>
          <a:lstStyle/>
          <a:p>
            <a:r>
              <a:rPr lang="en-US" dirty="0" smtClean="0">
                <a:latin typeface="Arial" charset="0"/>
              </a:rPr>
              <a:t>Tools &gt; Entity Management </a:t>
            </a:r>
          </a:p>
          <a:p>
            <a:endParaRPr lang="en-GB" dirty="0"/>
          </a:p>
        </p:txBody>
      </p:sp>
      <p:pic>
        <p:nvPicPr>
          <p:cNvPr id="6" name="Picture 3"/>
          <p:cNvPicPr>
            <a:picLocks noChangeAspect="1" noChangeArrowheads="1"/>
          </p:cNvPicPr>
          <p:nvPr/>
        </p:nvPicPr>
        <p:blipFill>
          <a:blip r:embed="rId2" cstate="print"/>
          <a:srcRect l="693"/>
          <a:stretch>
            <a:fillRect/>
          </a:stretch>
        </p:blipFill>
        <p:spPr bwMode="auto">
          <a:xfrm>
            <a:off x="2195736" y="2276872"/>
            <a:ext cx="4408695" cy="382879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
        <p:nvSpPr>
          <p:cNvPr id="5" name="Content Placeholder 4"/>
          <p:cNvSpPr>
            <a:spLocks noGrp="1"/>
          </p:cNvSpPr>
          <p:nvPr>
            <p:ph idx="1"/>
          </p:nvPr>
        </p:nvSpPr>
        <p:spPr>
          <a:xfrm>
            <a:off x="495443" y="1155139"/>
            <a:ext cx="8279999" cy="4478921"/>
          </a:xfrm>
        </p:spPr>
        <p:txBody>
          <a:bodyPr/>
          <a:lstStyle/>
          <a:p>
            <a:r>
              <a:rPr lang="en-US" sz="1800" dirty="0" smtClean="0">
                <a:latin typeface="Arial" charset="0"/>
              </a:rPr>
              <a:t>The Entity Tree displays the root table for the Entity as well as the format of how the entity’s name is displayed</a:t>
            </a:r>
          </a:p>
          <a:p>
            <a:endParaRPr lang="en-US" dirty="0" smtClean="0">
              <a:latin typeface="Arial" charset="0"/>
            </a:endParaRPr>
          </a:p>
          <a:p>
            <a:endParaRPr lang="en-US" dirty="0" smtClean="0">
              <a:latin typeface="Arial" charset="0"/>
            </a:endParaRPr>
          </a:p>
          <a:p>
            <a:endParaRPr lang="en-US" dirty="0" smtClean="0">
              <a:latin typeface="Arial" charset="0"/>
            </a:endParaRPr>
          </a:p>
          <a:p>
            <a:endParaRPr lang="en-US" dirty="0" smtClean="0">
              <a:latin typeface="Arial" charset="0"/>
            </a:endParaRPr>
          </a:p>
          <a:p>
            <a:r>
              <a:rPr lang="en-US" dirty="0" smtClean="0">
                <a:latin typeface="Arial" charset="0"/>
              </a:rPr>
              <a:t>Updating the format of the Display Name will affect every place the entity’s name is displayed</a:t>
            </a:r>
          </a:p>
          <a:p>
            <a:endParaRPr lang="en-GB" dirty="0"/>
          </a:p>
        </p:txBody>
      </p:sp>
      <p:pic>
        <p:nvPicPr>
          <p:cNvPr id="7" name="Picture 2"/>
          <p:cNvPicPr>
            <a:picLocks noChangeAspect="1" noChangeArrowheads="1"/>
          </p:cNvPicPr>
          <p:nvPr/>
        </p:nvPicPr>
        <p:blipFill>
          <a:blip r:embed="rId2" cstate="print"/>
          <a:srcRect b="15387"/>
          <a:stretch>
            <a:fillRect/>
          </a:stretch>
        </p:blipFill>
        <p:spPr bwMode="auto">
          <a:xfrm>
            <a:off x="4258816" y="1561232"/>
            <a:ext cx="3999444" cy="2232248"/>
          </a:xfrm>
          <a:prstGeom prst="rect">
            <a:avLst/>
          </a:prstGeom>
          <a:ln>
            <a:noFill/>
          </a:ln>
          <a:effectLst>
            <a:outerShdw blurRad="292100" dist="139700" dir="2700000" algn="tl" rotWithShape="0">
              <a:srgbClr val="333333">
                <a:alpha val="65000"/>
              </a:srgbClr>
            </a:outerShdw>
          </a:effectLst>
        </p:spPr>
      </p:pic>
      <p:pic>
        <p:nvPicPr>
          <p:cNvPr id="8" name="Picture 3"/>
          <p:cNvPicPr>
            <a:picLocks noChangeAspect="1" noChangeArrowheads="1"/>
          </p:cNvPicPr>
          <p:nvPr/>
        </p:nvPicPr>
        <p:blipFill>
          <a:blip r:embed="rId3" cstate="print"/>
          <a:srcRect l="505"/>
          <a:stretch>
            <a:fillRect/>
          </a:stretch>
        </p:blipFill>
        <p:spPr bwMode="auto">
          <a:xfrm>
            <a:off x="1043608" y="4641561"/>
            <a:ext cx="7092788" cy="1548364"/>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
        <p:nvSpPr>
          <p:cNvPr id="5" name="Content Placeholder 4"/>
          <p:cNvSpPr>
            <a:spLocks noGrp="1"/>
          </p:cNvSpPr>
          <p:nvPr>
            <p:ph idx="1"/>
          </p:nvPr>
        </p:nvSpPr>
        <p:spPr>
          <a:xfrm>
            <a:off x="539552" y="2584281"/>
            <a:ext cx="8279999" cy="4478921"/>
          </a:xfrm>
        </p:spPr>
        <p:txBody>
          <a:bodyPr/>
          <a:lstStyle/>
          <a:p>
            <a:r>
              <a:rPr lang="en-US" sz="1800" dirty="0" smtClean="0">
                <a:latin typeface="Arial" charset="0"/>
              </a:rPr>
              <a:t>See all of the tables (including dynamic and virtual tables) associated with the Entity</a:t>
            </a:r>
          </a:p>
          <a:p>
            <a:endParaRPr lang="en-US" sz="1800" dirty="0" smtClean="0">
              <a:latin typeface="Arial" charset="0"/>
            </a:endParaRPr>
          </a:p>
          <a:p>
            <a:endParaRPr lang="en-US" sz="1800" dirty="0" smtClean="0">
              <a:latin typeface="Arial" charset="0"/>
            </a:endParaRPr>
          </a:p>
          <a:p>
            <a:endParaRPr lang="en-US" sz="1800" dirty="0" smtClean="0">
              <a:latin typeface="Arial" charset="0"/>
            </a:endParaRPr>
          </a:p>
          <a:p>
            <a:r>
              <a:rPr lang="en-US" sz="1800" dirty="0" smtClean="0">
                <a:latin typeface="Arial" charset="0"/>
              </a:rPr>
              <a:t>Using the ‘New’ button, it is possible to</a:t>
            </a:r>
          </a:p>
          <a:p>
            <a:pPr lvl="1"/>
            <a:r>
              <a:rPr lang="en-US" sz="1600" dirty="0" smtClean="0">
                <a:latin typeface="Arial" charset="0"/>
              </a:rPr>
              <a:t>Create a new dynamic table</a:t>
            </a:r>
          </a:p>
          <a:p>
            <a:pPr lvl="1"/>
            <a:r>
              <a:rPr lang="en-US" sz="1600" dirty="0" smtClean="0">
                <a:latin typeface="Arial" charset="0"/>
              </a:rPr>
              <a:t>Associate another table in order to make available a field that is not associated baseline</a:t>
            </a:r>
            <a:endParaRPr lang="en-US" dirty="0" smtClean="0">
              <a:latin typeface="Arial" charset="0"/>
            </a:endParaRPr>
          </a:p>
          <a:p>
            <a:endParaRPr lang="en-US" dirty="0" smtClean="0">
              <a:latin typeface="Arial" charset="0"/>
            </a:endParaRPr>
          </a:p>
          <a:p>
            <a:endParaRPr lang="en-GB" dirty="0"/>
          </a:p>
        </p:txBody>
      </p:sp>
      <p:pic>
        <p:nvPicPr>
          <p:cNvPr id="9" name="Picture 2"/>
          <p:cNvPicPr>
            <a:picLocks noChangeAspect="1" noChangeArrowheads="1"/>
          </p:cNvPicPr>
          <p:nvPr/>
        </p:nvPicPr>
        <p:blipFill>
          <a:blip r:embed="rId3" cstate="print"/>
          <a:srcRect l="1568"/>
          <a:stretch>
            <a:fillRect/>
          </a:stretch>
        </p:blipFill>
        <p:spPr bwMode="auto">
          <a:xfrm>
            <a:off x="5004048" y="3072861"/>
            <a:ext cx="3597592" cy="2367285"/>
          </a:xfrm>
          <a:prstGeom prst="rect">
            <a:avLst/>
          </a:prstGeom>
          <a:ln>
            <a:noFill/>
          </a:ln>
          <a:effectLst>
            <a:outerShdw blurRad="292100" dist="139700" dir="2700000" algn="tl" rotWithShape="0">
              <a:srgbClr val="333333">
                <a:alpha val="65000"/>
              </a:srgbClr>
            </a:outerShdw>
          </a:effectLst>
        </p:spPr>
      </p:pic>
      <p:pic>
        <p:nvPicPr>
          <p:cNvPr id="10" name="Picture 4"/>
          <p:cNvPicPr>
            <a:picLocks noChangeAspect="1" noChangeArrowheads="1"/>
          </p:cNvPicPr>
          <p:nvPr/>
        </p:nvPicPr>
        <p:blipFill>
          <a:blip r:embed="rId4" cstate="print"/>
          <a:srcRect/>
          <a:stretch>
            <a:fillRect/>
          </a:stretch>
        </p:blipFill>
        <p:spPr bwMode="auto">
          <a:xfrm>
            <a:off x="755576" y="1268760"/>
            <a:ext cx="3402378" cy="648072"/>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Content Placeholder 3"/>
          <p:cNvSpPr>
            <a:spLocks noGrp="1"/>
          </p:cNvSpPr>
          <p:nvPr>
            <p:ph idx="1"/>
          </p:nvPr>
        </p:nvSpPr>
        <p:spPr>
          <a:xfrm>
            <a:off x="495443" y="1106487"/>
            <a:ext cx="8279999" cy="4478921"/>
          </a:xfrm>
        </p:spPr>
        <p:txBody>
          <a:bodyPr/>
          <a:lstStyle/>
          <a:p>
            <a:pPr marL="137160" lvl="1" indent="-137160">
              <a:buFont typeface="Arial"/>
              <a:buChar char="•"/>
            </a:pPr>
            <a:r>
              <a:rPr lang="en-US" sz="1600" b="1" dirty="0" smtClean="0"/>
              <a:t>Three Environments types are mandatory in a Standard </a:t>
            </a:r>
            <a:r>
              <a:rPr lang="en-US" sz="1600" b="1" dirty="0" err="1" smtClean="0"/>
              <a:t>Nexxus</a:t>
            </a:r>
            <a:r>
              <a:rPr lang="en-US" sz="1600" b="1" dirty="0" smtClean="0"/>
              <a:t> MI Project:</a:t>
            </a:r>
          </a:p>
          <a:p>
            <a:pPr marL="402336" lvl="2" indent="-137160">
              <a:spcBef>
                <a:spcPts val="600"/>
              </a:spcBef>
            </a:pPr>
            <a:r>
              <a:rPr lang="en-US" sz="1400" dirty="0" smtClean="0"/>
              <a:t>Configuration Sandbox</a:t>
            </a:r>
          </a:p>
          <a:p>
            <a:pPr marL="402336" lvl="2" indent="-137160">
              <a:spcBef>
                <a:spcPts val="600"/>
              </a:spcBef>
            </a:pPr>
            <a:r>
              <a:rPr lang="en-US" sz="1400" dirty="0" smtClean="0"/>
              <a:t>Test Sandbox</a:t>
            </a:r>
          </a:p>
          <a:p>
            <a:pPr marL="402336" lvl="2" indent="-137160">
              <a:spcBef>
                <a:spcPts val="600"/>
              </a:spcBef>
            </a:pPr>
            <a:r>
              <a:rPr lang="en-US" sz="1400" dirty="0" smtClean="0"/>
              <a:t>Production Environment</a:t>
            </a:r>
          </a:p>
          <a:p>
            <a:pPr marL="402336" lvl="2" indent="-137160">
              <a:spcBef>
                <a:spcPts val="600"/>
              </a:spcBef>
            </a:pPr>
            <a:endParaRPr lang="en-US" sz="1400" dirty="0" smtClean="0"/>
          </a:p>
          <a:p>
            <a:pPr marL="137160" lvl="1" indent="-137160">
              <a:buFont typeface="Arial"/>
              <a:buChar char="•"/>
            </a:pPr>
            <a:r>
              <a:rPr lang="en-US" sz="1600" b="1" dirty="0" smtClean="0"/>
              <a:t>Standard Interfaces</a:t>
            </a:r>
          </a:p>
          <a:p>
            <a:pPr marL="402336" lvl="2" indent="-137160"/>
            <a:r>
              <a:rPr lang="en-US" sz="1400" b="1" dirty="0" smtClean="0"/>
              <a:t>Standard Interfaces </a:t>
            </a:r>
            <a:r>
              <a:rPr lang="en-US" sz="1400" dirty="0" smtClean="0"/>
              <a:t>must be tested on the </a:t>
            </a:r>
            <a:r>
              <a:rPr lang="en-US" sz="1400" b="1" dirty="0" smtClean="0"/>
              <a:t>Test Sandbox </a:t>
            </a:r>
            <a:r>
              <a:rPr lang="en-US" sz="1400" dirty="0" smtClean="0"/>
              <a:t>before being executed in </a:t>
            </a:r>
            <a:r>
              <a:rPr lang="en-US" sz="1400" b="1" dirty="0" smtClean="0"/>
              <a:t>Production</a:t>
            </a:r>
          </a:p>
          <a:p>
            <a:pPr marL="402336" lvl="2" indent="-137160"/>
            <a:endParaRPr lang="en-US" sz="1400" b="1" dirty="0" smtClean="0"/>
          </a:p>
          <a:p>
            <a:pPr marL="137160" lvl="1" indent="-137160">
              <a:buFont typeface="Arial"/>
              <a:buChar char="•"/>
            </a:pPr>
            <a:r>
              <a:rPr lang="fr-FR" sz="1600" b="1" dirty="0" err="1" smtClean="0"/>
              <a:t>Specific</a:t>
            </a:r>
            <a:r>
              <a:rPr lang="fr-FR" sz="1600" b="1" dirty="0" smtClean="0"/>
              <a:t> Interfaces</a:t>
            </a:r>
          </a:p>
          <a:p>
            <a:pPr marL="402336" lvl="2" indent="-137160"/>
            <a:r>
              <a:rPr lang="en-US" sz="1400" b="1" dirty="0" smtClean="0"/>
              <a:t>Specific Interfaces </a:t>
            </a:r>
            <a:r>
              <a:rPr lang="en-US" sz="1400" dirty="0" smtClean="0"/>
              <a:t>must be created on the </a:t>
            </a:r>
            <a:r>
              <a:rPr lang="en-US" sz="1400" b="1" dirty="0" smtClean="0"/>
              <a:t>Configuration Sandbox </a:t>
            </a:r>
            <a:r>
              <a:rPr lang="en-US" sz="1400" dirty="0" smtClean="0"/>
              <a:t>then tested on the </a:t>
            </a:r>
            <a:r>
              <a:rPr lang="en-US" sz="1400" b="1" dirty="0" smtClean="0"/>
              <a:t>Test Sandbox </a:t>
            </a:r>
            <a:r>
              <a:rPr lang="en-US" sz="1400" dirty="0" smtClean="0"/>
              <a:t>before being imported in </a:t>
            </a:r>
            <a:r>
              <a:rPr lang="en-US" sz="1400" b="1" dirty="0" smtClean="0"/>
              <a:t>Production</a:t>
            </a:r>
            <a:r>
              <a:rPr lang="en-US" sz="1400" dirty="0" smtClean="0"/>
              <a:t>.</a:t>
            </a:r>
          </a:p>
          <a:p>
            <a:pPr marL="402336" lvl="2" indent="-137160"/>
            <a:endParaRPr lang="en-US" sz="1400" dirty="0" smtClean="0"/>
          </a:p>
          <a:p>
            <a:endParaRPr lang="en-US" dirty="0"/>
          </a:p>
        </p:txBody>
      </p:sp>
      <p:sp>
        <p:nvSpPr>
          <p:cNvPr id="8" name="Footer Placeholder 7"/>
          <p:cNvSpPr>
            <a:spLocks noGrp="1"/>
          </p:cNvSpPr>
          <p:nvPr>
            <p:ph type="ftr" sz="quarter" idx="12"/>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en-US" dirty="0" smtClean="0"/>
              <a:t>Introduction</a:t>
            </a:r>
            <a:endParaRPr lang="en-US" dirty="0"/>
          </a:p>
        </p:txBody>
      </p:sp>
      <p:grpSp>
        <p:nvGrpSpPr>
          <p:cNvPr id="10" name="Groupe 53"/>
          <p:cNvGrpSpPr/>
          <p:nvPr/>
        </p:nvGrpSpPr>
        <p:grpSpPr>
          <a:xfrm>
            <a:off x="282432" y="5270296"/>
            <a:ext cx="7844594" cy="926123"/>
            <a:chOff x="158262" y="1359877"/>
            <a:chExt cx="7844594" cy="926123"/>
          </a:xfrm>
        </p:grpSpPr>
        <p:cxnSp>
          <p:nvCxnSpPr>
            <p:cNvPr id="11" name="AutoShape 19"/>
            <p:cNvCxnSpPr>
              <a:cxnSpLocks noChangeShapeType="1"/>
            </p:cNvCxnSpPr>
            <p:nvPr/>
          </p:nvCxnSpPr>
          <p:spPr bwMode="auto">
            <a:xfrm flipV="1">
              <a:off x="4926013" y="2025650"/>
              <a:ext cx="1944687" cy="1588"/>
            </a:xfrm>
            <a:prstGeom prst="straightConnector1">
              <a:avLst/>
            </a:prstGeom>
            <a:noFill/>
            <a:ln w="19050">
              <a:solidFill>
                <a:srgbClr val="C51D71"/>
              </a:solidFill>
              <a:round/>
              <a:headEnd type="oval" w="med" len="med"/>
              <a:tailEnd type="triangle" w="med" len="med"/>
            </a:ln>
          </p:spPr>
        </p:cxnSp>
        <p:sp>
          <p:nvSpPr>
            <p:cNvPr id="12" name="Text Box 12"/>
            <p:cNvSpPr txBox="1">
              <a:spLocks noChangeArrowheads="1"/>
            </p:cNvSpPr>
            <p:nvPr/>
          </p:nvSpPr>
          <p:spPr bwMode="auto">
            <a:xfrm>
              <a:off x="158262" y="1359877"/>
              <a:ext cx="3022600" cy="276995"/>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200" dirty="0">
                  <a:cs typeface="Arial" charset="0"/>
                  <a:sym typeface="Arial" charset="0"/>
                </a:rPr>
                <a:t>Configuration Sandbox</a:t>
              </a:r>
            </a:p>
          </p:txBody>
        </p:sp>
        <p:sp>
          <p:nvSpPr>
            <p:cNvPr id="13" name="Text Box 12"/>
            <p:cNvSpPr txBox="1">
              <a:spLocks noChangeArrowheads="1"/>
            </p:cNvSpPr>
            <p:nvPr/>
          </p:nvSpPr>
          <p:spPr bwMode="auto">
            <a:xfrm>
              <a:off x="3553273" y="1392238"/>
              <a:ext cx="1282700" cy="27781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Test Sandbox</a:t>
              </a:r>
            </a:p>
          </p:txBody>
        </p:sp>
        <p:sp>
          <p:nvSpPr>
            <p:cNvPr id="14" name="Text Box 12"/>
            <p:cNvSpPr txBox="1">
              <a:spLocks noChangeArrowheads="1"/>
            </p:cNvSpPr>
            <p:nvPr/>
          </p:nvSpPr>
          <p:spPr bwMode="auto">
            <a:xfrm>
              <a:off x="6720156" y="1408113"/>
              <a:ext cx="1282700" cy="27622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Production</a:t>
              </a:r>
            </a:p>
          </p:txBody>
        </p:sp>
        <p:pic>
          <p:nvPicPr>
            <p:cNvPr id="15" name="Image 88" descr="D:\Mes images\IconGire\ix_ap_all\48x48\plain\delete2.png"/>
            <p:cNvPicPr>
              <a:picLocks noChangeAspect="1" noChangeArrowheads="1"/>
            </p:cNvPicPr>
            <p:nvPr/>
          </p:nvPicPr>
          <p:blipFill>
            <a:blip r:embed="rId2" cstate="print"/>
            <a:srcRect/>
            <a:stretch>
              <a:fillRect/>
            </a:stretch>
          </p:blipFill>
          <p:spPr bwMode="auto">
            <a:xfrm>
              <a:off x="5461000" y="1828800"/>
              <a:ext cx="388938" cy="406400"/>
            </a:xfrm>
            <a:prstGeom prst="rect">
              <a:avLst/>
            </a:prstGeom>
            <a:noFill/>
            <a:ln w="9525">
              <a:noFill/>
              <a:miter lim="800000"/>
              <a:headEnd/>
              <a:tailEnd/>
            </a:ln>
          </p:spPr>
        </p:pic>
        <p:cxnSp>
          <p:nvCxnSpPr>
            <p:cNvPr id="16" name="AutoShape 20"/>
            <p:cNvCxnSpPr>
              <a:cxnSpLocks noChangeShapeType="1"/>
            </p:cNvCxnSpPr>
            <p:nvPr/>
          </p:nvCxnSpPr>
          <p:spPr bwMode="auto">
            <a:xfrm>
              <a:off x="1981200" y="2005013"/>
              <a:ext cx="1101725" cy="1587"/>
            </a:xfrm>
            <a:prstGeom prst="straightConnector1">
              <a:avLst/>
            </a:prstGeom>
            <a:noFill/>
            <a:ln w="19050">
              <a:solidFill>
                <a:srgbClr val="B2D235"/>
              </a:solidFill>
              <a:round/>
              <a:headEnd type="oval" w="med" len="med"/>
              <a:tailEnd type="triangle" w="med" len="med"/>
            </a:ln>
          </p:spPr>
        </p:cxnSp>
        <p:cxnSp>
          <p:nvCxnSpPr>
            <p:cNvPr id="17" name="AutoShape 20"/>
            <p:cNvCxnSpPr>
              <a:cxnSpLocks noChangeShapeType="1"/>
            </p:cNvCxnSpPr>
            <p:nvPr/>
          </p:nvCxnSpPr>
          <p:spPr bwMode="auto">
            <a:xfrm>
              <a:off x="1981200" y="2275259"/>
              <a:ext cx="5308600" cy="10741"/>
            </a:xfrm>
            <a:prstGeom prst="straightConnector1">
              <a:avLst/>
            </a:prstGeom>
            <a:noFill/>
            <a:ln w="19050">
              <a:solidFill>
                <a:srgbClr val="B2D235"/>
              </a:solidFill>
              <a:round/>
              <a:headEnd type="oval" w="med" len="med"/>
              <a:tailEnd type="triangle" w="med" len="med"/>
            </a:ln>
          </p:spPr>
        </p:cxnSp>
        <p:grpSp>
          <p:nvGrpSpPr>
            <p:cNvPr id="18" name="Groupe 97"/>
            <p:cNvGrpSpPr>
              <a:grpSpLocks/>
            </p:cNvGrpSpPr>
            <p:nvPr/>
          </p:nvGrpSpPr>
          <p:grpSpPr bwMode="auto">
            <a:xfrm>
              <a:off x="3835400" y="1617664"/>
              <a:ext cx="595313" cy="598487"/>
              <a:chOff x="6388265" y="2403475"/>
              <a:chExt cx="774535" cy="774535"/>
            </a:xfrm>
          </p:grpSpPr>
          <p:pic>
            <p:nvPicPr>
              <p:cNvPr id="25" name="Picture 2" descr="D:\Profiles\mring\My Documents\Icons_MI\128x128\plain\data.png"/>
              <p:cNvPicPr>
                <a:picLocks noChangeAspect="1" noChangeArrowheads="1"/>
              </p:cNvPicPr>
              <p:nvPr/>
            </p:nvPicPr>
            <p:blipFill>
              <a:blip r:embed="rId3" cstate="print"/>
              <a:srcRect/>
              <a:stretch>
                <a:fillRect/>
              </a:stretch>
            </p:blipFill>
            <p:spPr bwMode="auto">
              <a:xfrm>
                <a:off x="6388265" y="2403475"/>
                <a:ext cx="774535" cy="774535"/>
              </a:xfrm>
              <a:prstGeom prst="rect">
                <a:avLst/>
              </a:prstGeom>
              <a:noFill/>
              <a:ln w="9525">
                <a:noFill/>
                <a:miter lim="800000"/>
                <a:headEnd/>
                <a:tailEnd/>
              </a:ln>
            </p:spPr>
          </p:pic>
          <p:sp>
            <p:nvSpPr>
              <p:cNvPr id="28" name="Text Box 12"/>
              <p:cNvSpPr txBox="1">
                <a:spLocks noChangeArrowheads="1"/>
              </p:cNvSpPr>
              <p:nvPr/>
            </p:nvSpPr>
            <p:spPr bwMode="auto">
              <a:xfrm>
                <a:off x="6567615" y="2448483"/>
                <a:ext cx="388854"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T</a:t>
                </a:r>
              </a:p>
            </p:txBody>
          </p:sp>
        </p:grpSp>
        <p:grpSp>
          <p:nvGrpSpPr>
            <p:cNvPr id="19" name="Groupe 94"/>
            <p:cNvGrpSpPr>
              <a:grpSpLocks/>
            </p:cNvGrpSpPr>
            <p:nvPr/>
          </p:nvGrpSpPr>
          <p:grpSpPr bwMode="auto">
            <a:xfrm>
              <a:off x="1096963" y="1600201"/>
              <a:ext cx="594093" cy="598487"/>
              <a:chOff x="4868223" y="2378631"/>
              <a:chExt cx="774535" cy="774535"/>
            </a:xfrm>
          </p:grpSpPr>
          <p:pic>
            <p:nvPicPr>
              <p:cNvPr id="23" name="Picture 2" descr="D:\Profiles\mring\My Documents\Icons_MI\128x128\plain\data.png"/>
              <p:cNvPicPr>
                <a:picLocks noChangeAspect="1" noChangeArrowheads="1"/>
              </p:cNvPicPr>
              <p:nvPr/>
            </p:nvPicPr>
            <p:blipFill>
              <a:blip r:embed="rId3" cstate="print"/>
              <a:srcRect/>
              <a:stretch>
                <a:fillRect/>
              </a:stretch>
            </p:blipFill>
            <p:spPr bwMode="auto">
              <a:xfrm>
                <a:off x="4868223" y="2378631"/>
                <a:ext cx="774535" cy="774535"/>
              </a:xfrm>
              <a:prstGeom prst="rect">
                <a:avLst/>
              </a:prstGeom>
              <a:noFill/>
              <a:ln w="9525">
                <a:noFill/>
                <a:miter lim="800000"/>
                <a:headEnd/>
                <a:tailEnd/>
              </a:ln>
            </p:spPr>
          </p:pic>
          <p:sp>
            <p:nvSpPr>
              <p:cNvPr id="24" name="Text Box 12"/>
              <p:cNvSpPr txBox="1">
                <a:spLocks noChangeArrowheads="1"/>
              </p:cNvSpPr>
              <p:nvPr/>
            </p:nvSpPr>
            <p:spPr bwMode="auto">
              <a:xfrm>
                <a:off x="5062254" y="2433762"/>
                <a:ext cx="389653"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C</a:t>
                </a:r>
              </a:p>
            </p:txBody>
          </p:sp>
        </p:grpSp>
        <p:grpSp>
          <p:nvGrpSpPr>
            <p:cNvPr id="20" name="Groupe 100"/>
            <p:cNvGrpSpPr>
              <a:grpSpLocks/>
            </p:cNvGrpSpPr>
            <p:nvPr/>
          </p:nvGrpSpPr>
          <p:grpSpPr bwMode="auto">
            <a:xfrm>
              <a:off x="7073900" y="1658939"/>
              <a:ext cx="595313" cy="598487"/>
              <a:chOff x="7988465" y="2390940"/>
              <a:chExt cx="774535" cy="774535"/>
            </a:xfrm>
          </p:grpSpPr>
          <p:pic>
            <p:nvPicPr>
              <p:cNvPr id="21" name="Picture 2" descr="D:\Profiles\mring\My Documents\Icons_MI\128x128\plain\data.png"/>
              <p:cNvPicPr>
                <a:picLocks noChangeAspect="1" noChangeArrowheads="1"/>
              </p:cNvPicPr>
              <p:nvPr/>
            </p:nvPicPr>
            <p:blipFill>
              <a:blip r:embed="rId3" cstate="print"/>
              <a:srcRect/>
              <a:stretch>
                <a:fillRect/>
              </a:stretch>
            </p:blipFill>
            <p:spPr bwMode="auto">
              <a:xfrm>
                <a:off x="7988465" y="2390940"/>
                <a:ext cx="774535" cy="774535"/>
              </a:xfrm>
              <a:prstGeom prst="rect">
                <a:avLst/>
              </a:prstGeom>
              <a:noFill/>
              <a:ln w="9525">
                <a:noFill/>
                <a:miter lim="800000"/>
                <a:headEnd/>
                <a:tailEnd/>
              </a:ln>
            </p:spPr>
          </p:pic>
          <p:sp>
            <p:nvSpPr>
              <p:cNvPr id="22" name="Text Box 12"/>
              <p:cNvSpPr txBox="1">
                <a:spLocks noChangeArrowheads="1"/>
              </p:cNvSpPr>
              <p:nvPr/>
            </p:nvSpPr>
            <p:spPr bwMode="auto">
              <a:xfrm>
                <a:off x="8182098" y="2422053"/>
                <a:ext cx="388855"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P</a:t>
                </a:r>
              </a:p>
            </p:txBody>
          </p:sp>
        </p:grpSp>
      </p:grpSp>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
        <p:nvSpPr>
          <p:cNvPr id="5" name="Content Placeholder 4"/>
          <p:cNvSpPr>
            <a:spLocks noGrp="1"/>
          </p:cNvSpPr>
          <p:nvPr>
            <p:ph idx="1"/>
          </p:nvPr>
        </p:nvSpPr>
        <p:spPr>
          <a:xfrm>
            <a:off x="485714" y="1193800"/>
            <a:ext cx="8279999" cy="4478921"/>
          </a:xfrm>
        </p:spPr>
        <p:txBody>
          <a:bodyPr/>
          <a:lstStyle/>
          <a:p>
            <a:r>
              <a:rPr lang="en-US" sz="1800" dirty="0" smtClean="0">
                <a:latin typeface="Arial" charset="0"/>
              </a:rPr>
              <a:t>Click on table displays its relationship with the Entity</a:t>
            </a:r>
          </a:p>
          <a:p>
            <a:endParaRPr lang="en-US" sz="1800" dirty="0" smtClean="0">
              <a:latin typeface="Arial" charset="0"/>
            </a:endParaRPr>
          </a:p>
          <a:p>
            <a:endParaRPr lang="en-US" sz="1800" dirty="0" smtClean="0">
              <a:latin typeface="Arial" charset="0"/>
            </a:endParaRPr>
          </a:p>
          <a:p>
            <a:endParaRPr lang="en-US" sz="1800" dirty="0" smtClean="0">
              <a:latin typeface="Arial" charset="0"/>
            </a:endParaRPr>
          </a:p>
          <a:p>
            <a:r>
              <a:rPr lang="en-US" sz="1800" dirty="0" smtClean="0">
                <a:latin typeface="Arial" charset="0"/>
              </a:rPr>
              <a:t>Then, it’s possible to use the following features</a:t>
            </a:r>
          </a:p>
          <a:p>
            <a:endParaRPr lang="en-US" sz="1800" dirty="0" smtClean="0">
              <a:latin typeface="Arial" charset="0"/>
            </a:endParaRPr>
          </a:p>
          <a:p>
            <a:endParaRPr lang="en-GB" sz="1800" dirty="0"/>
          </a:p>
        </p:txBody>
      </p:sp>
      <p:pic>
        <p:nvPicPr>
          <p:cNvPr id="7" name="Picture 2"/>
          <p:cNvPicPr>
            <a:picLocks noChangeAspect="1" noChangeArrowheads="1"/>
          </p:cNvPicPr>
          <p:nvPr/>
        </p:nvPicPr>
        <p:blipFill>
          <a:blip r:embed="rId2" cstate="print"/>
          <a:srcRect/>
          <a:stretch>
            <a:fillRect/>
          </a:stretch>
        </p:blipFill>
        <p:spPr bwMode="auto">
          <a:xfrm>
            <a:off x="622300" y="1595140"/>
            <a:ext cx="4980384" cy="1130682"/>
          </a:xfrm>
          <a:prstGeom prst="rect">
            <a:avLst/>
          </a:prstGeom>
          <a:noFill/>
          <a:ln w="9525">
            <a:noFill/>
            <a:miter lim="800000"/>
            <a:headEnd/>
            <a:tailEnd/>
          </a:ln>
        </p:spPr>
      </p:pic>
      <p:pic>
        <p:nvPicPr>
          <p:cNvPr id="8" name="Picture 3"/>
          <p:cNvPicPr>
            <a:picLocks noChangeAspect="1" noChangeArrowheads="1"/>
          </p:cNvPicPr>
          <p:nvPr/>
        </p:nvPicPr>
        <p:blipFill>
          <a:blip r:embed="rId3" cstate="print"/>
          <a:srcRect/>
          <a:stretch>
            <a:fillRect/>
          </a:stretch>
        </p:blipFill>
        <p:spPr bwMode="auto">
          <a:xfrm>
            <a:off x="622300" y="3429000"/>
            <a:ext cx="6048672" cy="2769337"/>
          </a:xfrm>
          <a:prstGeom prst="rect">
            <a:avLst/>
          </a:prstGeom>
          <a:ln>
            <a:noFill/>
          </a:ln>
          <a:effectLst>
            <a:outerShdw blurRad="292100" dist="139700" dir="2700000" algn="tl" rotWithShape="0">
              <a:srgbClr val="333333">
                <a:alpha val="65000"/>
              </a:srgbClr>
            </a:outerShdw>
          </a:effectLst>
        </p:spPr>
      </p:pic>
      <p:sp>
        <p:nvSpPr>
          <p:cNvPr id="9" name="Bulle ronde 12"/>
          <p:cNvSpPr/>
          <p:nvPr/>
        </p:nvSpPr>
        <p:spPr>
          <a:xfrm>
            <a:off x="6432550" y="1143000"/>
            <a:ext cx="1873250" cy="957263"/>
          </a:xfrm>
          <a:prstGeom prst="wedgeEllipseCallout">
            <a:avLst>
              <a:gd name="adj1" fmla="val -128838"/>
              <a:gd name="adj2" fmla="val 94362"/>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Table Relationship</a:t>
            </a:r>
            <a:endParaRPr lang="fr-FR" sz="1400" b="1" dirty="0"/>
          </a:p>
        </p:txBody>
      </p:sp>
      <p:sp>
        <p:nvSpPr>
          <p:cNvPr id="10" name="Bulle ronde 13"/>
          <p:cNvSpPr/>
          <p:nvPr/>
        </p:nvSpPr>
        <p:spPr>
          <a:xfrm>
            <a:off x="6661150" y="2400300"/>
            <a:ext cx="1873250" cy="957263"/>
          </a:xfrm>
          <a:prstGeom prst="wedgeEllipseCallout">
            <a:avLst>
              <a:gd name="adj1" fmla="val -95278"/>
              <a:gd name="adj2" fmla="val 84743"/>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Fields </a:t>
            </a:r>
            <a:r>
              <a:rPr lang="fr-FR" sz="1400" b="1" dirty="0" err="1" smtClean="0"/>
              <a:t>editing</a:t>
            </a:r>
            <a:endParaRPr lang="fr-FR" sz="1400" b="1" dirty="0"/>
          </a:p>
        </p:txBody>
      </p:sp>
      <p:sp>
        <p:nvSpPr>
          <p:cNvPr id="11" name="Bulle ronde 14"/>
          <p:cNvSpPr/>
          <p:nvPr/>
        </p:nvSpPr>
        <p:spPr>
          <a:xfrm>
            <a:off x="7073900" y="3822699"/>
            <a:ext cx="1873250" cy="957263"/>
          </a:xfrm>
          <a:prstGeom prst="wedgeEllipseCallout">
            <a:avLst>
              <a:gd name="adj1" fmla="val -133244"/>
              <a:gd name="adj2" fmla="val 51576"/>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err="1" smtClean="0"/>
              <a:t>Layout</a:t>
            </a:r>
            <a:r>
              <a:rPr lang="fr-FR" sz="1400" b="1" dirty="0" smtClean="0"/>
              <a:t> </a:t>
            </a:r>
            <a:r>
              <a:rPr lang="fr-FR" sz="1400" b="1" dirty="0" err="1" smtClean="0"/>
              <a:t>Creation</a:t>
            </a:r>
            <a:endParaRPr lang="fr-FR" sz="1400" b="1" dirty="0"/>
          </a:p>
        </p:txBody>
      </p:sp>
      <p:sp>
        <p:nvSpPr>
          <p:cNvPr id="12" name="Bulle ronde 8"/>
          <p:cNvSpPr/>
          <p:nvPr/>
        </p:nvSpPr>
        <p:spPr>
          <a:xfrm>
            <a:off x="6781800" y="4974431"/>
            <a:ext cx="1873250" cy="957263"/>
          </a:xfrm>
          <a:prstGeom prst="wedgeEllipseCallout">
            <a:avLst>
              <a:gd name="adj1" fmla="val -123074"/>
              <a:gd name="adj2" fmla="val -3068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Scripting </a:t>
            </a:r>
            <a:r>
              <a:rPr lang="fr-FR" sz="1400" b="1" dirty="0" err="1" smtClean="0"/>
              <a:t>at</a:t>
            </a:r>
            <a:r>
              <a:rPr lang="fr-FR" sz="1400" b="1" dirty="0" smtClean="0"/>
              <a:t> table </a:t>
            </a:r>
            <a:r>
              <a:rPr lang="fr-FR" sz="1400" b="1" dirty="0" err="1" smtClean="0"/>
              <a:t>level</a:t>
            </a:r>
            <a:endParaRPr lang="fr-FR" sz="1400" b="1" dirty="0"/>
          </a:p>
        </p:txBody>
      </p:sp>
      <p:sp>
        <p:nvSpPr>
          <p:cNvPr id="13" name="Bulle ronde 9"/>
          <p:cNvSpPr/>
          <p:nvPr/>
        </p:nvSpPr>
        <p:spPr>
          <a:xfrm>
            <a:off x="4283968" y="5733256"/>
            <a:ext cx="1873250" cy="957263"/>
          </a:xfrm>
          <a:prstGeom prst="wedgeEllipseCallout">
            <a:avLst>
              <a:gd name="adj1" fmla="val -88498"/>
              <a:gd name="adj2" fmla="val -38641"/>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Data </a:t>
            </a:r>
            <a:r>
              <a:rPr lang="fr-FR" sz="1400" b="1" dirty="0" err="1" smtClean="0"/>
              <a:t>Rules</a:t>
            </a:r>
            <a:r>
              <a:rPr lang="fr-FR" sz="1400" b="1" dirty="0" smtClean="0"/>
              <a:t> </a:t>
            </a:r>
            <a:r>
              <a:rPr lang="fr-FR" sz="1400" b="1" dirty="0" err="1" smtClean="0"/>
              <a:t>editing</a:t>
            </a:r>
            <a:endParaRPr lang="fr-FR"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Effect transition="in" filter="fade">
                                      <p:cBhvr>
                                        <p:cTn id="9" dur="1000"/>
                                        <p:tgtEl>
                                          <p:spTgt spid="9"/>
                                        </p:tgtEl>
                                      </p:cBhvr>
                                    </p:animEffect>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p:cTn id="13" dur="1000" fill="hold"/>
                                        <p:tgtEl>
                                          <p:spTgt spid="10"/>
                                        </p:tgtEl>
                                        <p:attrNameLst>
                                          <p:attrName>ppt_w</p:attrName>
                                        </p:attrNameLst>
                                      </p:cBhvr>
                                      <p:tavLst>
                                        <p:tav tm="0">
                                          <p:val>
                                            <p:fltVal val="0"/>
                                          </p:val>
                                        </p:tav>
                                        <p:tav tm="100000">
                                          <p:val>
                                            <p:strVal val="#ppt_w"/>
                                          </p:val>
                                        </p:tav>
                                      </p:tavLst>
                                    </p:anim>
                                    <p:anim calcmode="lin" valueType="num">
                                      <p:cBhvr>
                                        <p:cTn id="14" dur="1000" fill="hold"/>
                                        <p:tgtEl>
                                          <p:spTgt spid="10"/>
                                        </p:tgtEl>
                                        <p:attrNameLst>
                                          <p:attrName>ppt_h</p:attrName>
                                        </p:attrNameLst>
                                      </p:cBhvr>
                                      <p:tavLst>
                                        <p:tav tm="0">
                                          <p:val>
                                            <p:fltVal val="0"/>
                                          </p:val>
                                        </p:tav>
                                        <p:tav tm="100000">
                                          <p:val>
                                            <p:strVal val="#ppt_h"/>
                                          </p:val>
                                        </p:tav>
                                      </p:tavLst>
                                    </p:anim>
                                    <p:animEffect transition="in" filter="fade">
                                      <p:cBhvr>
                                        <p:cTn id="15" dur="1000"/>
                                        <p:tgtEl>
                                          <p:spTgt spid="10"/>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1000" fill="hold"/>
                                        <p:tgtEl>
                                          <p:spTgt spid="11"/>
                                        </p:tgtEl>
                                        <p:attrNameLst>
                                          <p:attrName>ppt_w</p:attrName>
                                        </p:attrNameLst>
                                      </p:cBhvr>
                                      <p:tavLst>
                                        <p:tav tm="0">
                                          <p:val>
                                            <p:fltVal val="0"/>
                                          </p:val>
                                        </p:tav>
                                        <p:tav tm="100000">
                                          <p:val>
                                            <p:strVal val="#ppt_w"/>
                                          </p:val>
                                        </p:tav>
                                      </p:tavLst>
                                    </p:anim>
                                    <p:anim calcmode="lin" valueType="num">
                                      <p:cBhvr>
                                        <p:cTn id="20" dur="1000" fill="hold"/>
                                        <p:tgtEl>
                                          <p:spTgt spid="11"/>
                                        </p:tgtEl>
                                        <p:attrNameLst>
                                          <p:attrName>ppt_h</p:attrName>
                                        </p:attrNameLst>
                                      </p:cBhvr>
                                      <p:tavLst>
                                        <p:tav tm="0">
                                          <p:val>
                                            <p:fltVal val="0"/>
                                          </p:val>
                                        </p:tav>
                                        <p:tav tm="100000">
                                          <p:val>
                                            <p:strVal val="#ppt_h"/>
                                          </p:val>
                                        </p:tav>
                                      </p:tavLst>
                                    </p:anim>
                                    <p:animEffect transition="in" filter="fade">
                                      <p:cBhvr>
                                        <p:cTn id="21" dur="1000"/>
                                        <p:tgtEl>
                                          <p:spTgt spid="11"/>
                                        </p:tgtEl>
                                      </p:cBhvr>
                                    </p:animEffect>
                                  </p:childTnLst>
                                </p:cTn>
                              </p:par>
                            </p:childTnLst>
                          </p:cTn>
                        </p:par>
                        <p:par>
                          <p:cTn id="22" fill="hold">
                            <p:stCondLst>
                              <p:cond delay="3000"/>
                            </p:stCondLst>
                            <p:childTnLst>
                              <p:par>
                                <p:cTn id="23" presetID="53"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p:cTn id="25" dur="1000" fill="hold"/>
                                        <p:tgtEl>
                                          <p:spTgt spid="12"/>
                                        </p:tgtEl>
                                        <p:attrNameLst>
                                          <p:attrName>ppt_w</p:attrName>
                                        </p:attrNameLst>
                                      </p:cBhvr>
                                      <p:tavLst>
                                        <p:tav tm="0">
                                          <p:val>
                                            <p:fltVal val="0"/>
                                          </p:val>
                                        </p:tav>
                                        <p:tav tm="100000">
                                          <p:val>
                                            <p:strVal val="#ppt_w"/>
                                          </p:val>
                                        </p:tav>
                                      </p:tavLst>
                                    </p:anim>
                                    <p:anim calcmode="lin" valueType="num">
                                      <p:cBhvr>
                                        <p:cTn id="26" dur="1000" fill="hold"/>
                                        <p:tgtEl>
                                          <p:spTgt spid="12"/>
                                        </p:tgtEl>
                                        <p:attrNameLst>
                                          <p:attrName>ppt_h</p:attrName>
                                        </p:attrNameLst>
                                      </p:cBhvr>
                                      <p:tavLst>
                                        <p:tav tm="0">
                                          <p:val>
                                            <p:fltVal val="0"/>
                                          </p:val>
                                        </p:tav>
                                        <p:tav tm="100000">
                                          <p:val>
                                            <p:strVal val="#ppt_h"/>
                                          </p:val>
                                        </p:tav>
                                      </p:tavLst>
                                    </p:anim>
                                    <p:animEffect transition="in" filter="fade">
                                      <p:cBhvr>
                                        <p:cTn id="27" dur="1000"/>
                                        <p:tgtEl>
                                          <p:spTgt spid="12"/>
                                        </p:tgtEl>
                                      </p:cBhvr>
                                    </p:animEffect>
                                  </p:childTnLst>
                                </p:cTn>
                              </p:par>
                            </p:childTnLst>
                          </p:cTn>
                        </p:par>
                        <p:par>
                          <p:cTn id="28" fill="hold">
                            <p:stCondLst>
                              <p:cond delay="4000"/>
                            </p:stCondLst>
                            <p:childTnLst>
                              <p:par>
                                <p:cTn id="29" presetID="53"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p:cTn id="31" dur="1000" fill="hold"/>
                                        <p:tgtEl>
                                          <p:spTgt spid="13"/>
                                        </p:tgtEl>
                                        <p:attrNameLst>
                                          <p:attrName>ppt_w</p:attrName>
                                        </p:attrNameLst>
                                      </p:cBhvr>
                                      <p:tavLst>
                                        <p:tav tm="0">
                                          <p:val>
                                            <p:fltVal val="0"/>
                                          </p:val>
                                        </p:tav>
                                        <p:tav tm="100000">
                                          <p:val>
                                            <p:strVal val="#ppt_w"/>
                                          </p:val>
                                        </p:tav>
                                      </p:tavLst>
                                    </p:anim>
                                    <p:anim calcmode="lin" valueType="num">
                                      <p:cBhvr>
                                        <p:cTn id="32" dur="1000" fill="hold"/>
                                        <p:tgtEl>
                                          <p:spTgt spid="13"/>
                                        </p:tgtEl>
                                        <p:attrNameLst>
                                          <p:attrName>ppt_h</p:attrName>
                                        </p:attrNameLst>
                                      </p:cBhvr>
                                      <p:tavLst>
                                        <p:tav tm="0">
                                          <p:val>
                                            <p:fltVal val="0"/>
                                          </p:val>
                                        </p:tav>
                                        <p:tav tm="100000">
                                          <p:val>
                                            <p:strVal val="#ppt_h"/>
                                          </p:val>
                                        </p:tav>
                                      </p:tavLst>
                                    </p:anim>
                                    <p:animEffect transition="in" filter="fade">
                                      <p:cBhvr>
                                        <p:cTn id="33"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r>
              <a:rPr lang="en-US" sz="1800" b="1" dirty="0" smtClean="0">
                <a:latin typeface="Arial" charset="0"/>
              </a:rPr>
              <a:t>Field Definitions: </a:t>
            </a:r>
            <a:r>
              <a:rPr lang="en-US" sz="1800" dirty="0" smtClean="0">
                <a:latin typeface="Arial" charset="0"/>
              </a:rPr>
              <a:t/>
            </a:r>
            <a:br>
              <a:rPr lang="en-US" sz="1800" dirty="0" smtClean="0">
                <a:latin typeface="Arial" charset="0"/>
              </a:rPr>
            </a:br>
            <a:r>
              <a:rPr lang="en-US" sz="1800" dirty="0" smtClean="0">
                <a:latin typeface="Arial" charset="0"/>
              </a:rPr>
              <a:t>Displays all fields within the table and allows property editing</a:t>
            </a:r>
          </a:p>
          <a:p>
            <a:endParaRPr lang="en-US" sz="1800" dirty="0" smtClean="0">
              <a:latin typeface="Arial" charset="0"/>
            </a:endParaRPr>
          </a:p>
          <a:p>
            <a:r>
              <a:rPr lang="en-US" sz="1800" b="1" dirty="0" smtClean="0">
                <a:latin typeface="Arial" charset="0"/>
              </a:rPr>
              <a:t>Layouts: </a:t>
            </a:r>
            <a:r>
              <a:rPr lang="en-US" sz="1800" dirty="0" smtClean="0">
                <a:latin typeface="Arial" charset="0"/>
              </a:rPr>
              <a:t/>
            </a:r>
            <a:br>
              <a:rPr lang="en-US" sz="1800" dirty="0" smtClean="0">
                <a:latin typeface="Arial" charset="0"/>
              </a:rPr>
            </a:br>
            <a:r>
              <a:rPr lang="en-US" sz="1800" dirty="0" smtClean="0">
                <a:latin typeface="Arial" charset="0"/>
              </a:rPr>
              <a:t>Displays all associated layouts and allows new layouts to be defined</a:t>
            </a:r>
          </a:p>
          <a:p>
            <a:endParaRPr lang="en-US" sz="1800" dirty="0" smtClean="0">
              <a:latin typeface="Arial" charset="0"/>
            </a:endParaRPr>
          </a:p>
          <a:p>
            <a:r>
              <a:rPr lang="en-US" sz="1800" b="1" dirty="0" smtClean="0">
                <a:latin typeface="Arial" charset="0"/>
              </a:rPr>
              <a:t>Table Scripting Events:</a:t>
            </a:r>
            <a:r>
              <a:rPr lang="en-US" sz="1800" dirty="0" smtClean="0">
                <a:latin typeface="Arial" charset="0"/>
              </a:rPr>
              <a:t/>
            </a:r>
            <a:br>
              <a:rPr lang="en-US" sz="1800" dirty="0" smtClean="0">
                <a:latin typeface="Arial" charset="0"/>
              </a:rPr>
            </a:br>
            <a:r>
              <a:rPr lang="en-US" sz="1800" dirty="0" smtClean="0">
                <a:latin typeface="Arial" charset="0"/>
              </a:rPr>
              <a:t>Displays all scripts and allows new scripts to be attached to table events</a:t>
            </a:r>
          </a:p>
          <a:p>
            <a:endParaRPr lang="en-US" sz="1800" dirty="0" smtClean="0">
              <a:latin typeface="Arial" charset="0"/>
            </a:endParaRPr>
          </a:p>
          <a:p>
            <a:r>
              <a:rPr lang="en-US" sz="1800" b="1" dirty="0" smtClean="0">
                <a:latin typeface="Arial" charset="0"/>
              </a:rPr>
              <a:t>Data Rules:</a:t>
            </a:r>
            <a:r>
              <a:rPr lang="en-US" sz="1800" dirty="0" smtClean="0">
                <a:latin typeface="Arial" charset="0"/>
              </a:rPr>
              <a:t/>
            </a:r>
            <a:br>
              <a:rPr lang="en-US" sz="1800" dirty="0" smtClean="0">
                <a:latin typeface="Arial" charset="0"/>
              </a:rPr>
            </a:br>
            <a:r>
              <a:rPr lang="en-US" sz="1800" dirty="0" smtClean="0">
                <a:latin typeface="Arial" charset="0"/>
              </a:rPr>
              <a:t>Displays all data rules and allows new data rules to be defined</a:t>
            </a:r>
          </a:p>
          <a:p>
            <a:endParaRPr lang="en-US" sz="1800" dirty="0" smtClean="0">
              <a:latin typeface="Arial" charset="0"/>
            </a:endParaRPr>
          </a:p>
          <a:p>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r>
              <a:rPr lang="en-US" sz="1800" dirty="0" smtClean="0">
                <a:latin typeface="Arial" charset="0"/>
              </a:rPr>
              <a:t>The </a:t>
            </a:r>
            <a:r>
              <a:rPr lang="en-US" sz="1800" b="1" dirty="0" smtClean="0">
                <a:latin typeface="Arial" charset="0"/>
              </a:rPr>
              <a:t>PROPERTY ROLE </a:t>
            </a:r>
            <a:r>
              <a:rPr lang="en-US" sz="1800" dirty="0" smtClean="0">
                <a:latin typeface="Arial" charset="0"/>
              </a:rPr>
              <a:t>defined the level in the Entity tree from which this field or the modification done on this field is available. </a:t>
            </a:r>
          </a:p>
          <a:p>
            <a:r>
              <a:rPr lang="en-US" sz="1800" b="1" dirty="0" smtClean="0">
                <a:latin typeface="Arial" charset="0"/>
              </a:rPr>
              <a:t>Property Role example: </a:t>
            </a:r>
            <a:r>
              <a:rPr lang="en-US" sz="1800" dirty="0" smtClean="0">
                <a:latin typeface="Arial" charset="0"/>
              </a:rPr>
              <a:t/>
            </a:r>
            <a:br>
              <a:rPr lang="en-US" sz="1800" dirty="0" smtClean="0">
                <a:latin typeface="Arial" charset="0"/>
              </a:rPr>
            </a:br>
            <a:r>
              <a:rPr lang="en-US" sz="1800" dirty="0" smtClean="0">
                <a:latin typeface="Arial" charset="0"/>
              </a:rPr>
              <a:t>The customer.name field was originally defined at the “customer” entity to be labeled as “Name”.</a:t>
            </a:r>
          </a:p>
          <a:p>
            <a:pPr>
              <a:spcBef>
                <a:spcPts val="0"/>
              </a:spcBef>
            </a:pPr>
            <a:endParaRPr lang="en-US" sz="1800" dirty="0" smtClean="0">
              <a:latin typeface="Arial" charset="0"/>
            </a:endParaRPr>
          </a:p>
          <a:p>
            <a:pPr lvl="1">
              <a:spcBef>
                <a:spcPts val="0"/>
              </a:spcBef>
            </a:pPr>
            <a:r>
              <a:rPr lang="en-US" sz="1600" dirty="0" smtClean="0">
                <a:ea typeface="MS PGothic" pitchFamily="34" charset="-128"/>
                <a:cs typeface="ＭＳ Ｐゴシック" pitchFamily="-107" charset="-128"/>
              </a:rPr>
              <a:t>It was then modified at the</a:t>
            </a:r>
          </a:p>
          <a:p>
            <a:pPr lvl="1">
              <a:spcBef>
                <a:spcPts val="0"/>
              </a:spcBef>
              <a:buNone/>
            </a:pPr>
            <a:r>
              <a:rPr lang="en-US" sz="1600" dirty="0" smtClean="0">
                <a:ea typeface="MS PGothic" pitchFamily="34" charset="-128"/>
                <a:cs typeface="ＭＳ Ｐゴシック" pitchFamily="-107" charset="-128"/>
              </a:rPr>
              <a:t>	 “All Individuals” entity to be “Last Name”</a:t>
            </a:r>
          </a:p>
          <a:p>
            <a:pPr lvl="1">
              <a:spcBef>
                <a:spcPts val="0"/>
              </a:spcBef>
              <a:buNone/>
            </a:pPr>
            <a:endParaRPr lang="en-US" sz="1600" dirty="0" smtClean="0">
              <a:ea typeface="MS PGothic" pitchFamily="34" charset="-128"/>
              <a:cs typeface="ＭＳ Ｐゴシック" pitchFamily="-107" charset="-128"/>
            </a:endParaRPr>
          </a:p>
          <a:p>
            <a:pPr lvl="1">
              <a:spcBef>
                <a:spcPts val="0"/>
              </a:spcBef>
            </a:pPr>
            <a:r>
              <a:rPr lang="en-US" sz="1600" dirty="0" smtClean="0">
                <a:ea typeface="MS PGothic" pitchFamily="34" charset="-128"/>
                <a:cs typeface="ＭＳ Ｐゴシック" pitchFamily="-107" charset="-128"/>
              </a:rPr>
              <a:t>All the sub-entities of the ‘All Individuals’ </a:t>
            </a:r>
          </a:p>
          <a:p>
            <a:pPr lvl="1">
              <a:spcBef>
                <a:spcPts val="0"/>
              </a:spcBef>
              <a:buNone/>
            </a:pPr>
            <a:r>
              <a:rPr lang="en-US" sz="1600" dirty="0" smtClean="0">
                <a:ea typeface="MS PGothic" pitchFamily="34" charset="-128"/>
                <a:cs typeface="ＭＳ Ｐゴシック" pitchFamily="-107" charset="-128"/>
              </a:rPr>
              <a:t>	entity have inherited of this label</a:t>
            </a:r>
          </a:p>
          <a:p>
            <a:pPr lvl="1">
              <a:spcBef>
                <a:spcPts val="0"/>
              </a:spcBef>
              <a:buNone/>
            </a:pPr>
            <a:endParaRPr lang="en-US" sz="1600" dirty="0" smtClean="0">
              <a:ea typeface="MS PGothic" pitchFamily="34" charset="-128"/>
              <a:cs typeface="ＭＳ Ｐゴシック" pitchFamily="-107" charset="-128"/>
            </a:endParaRPr>
          </a:p>
          <a:p>
            <a:pPr lvl="1">
              <a:spcBef>
                <a:spcPts val="0"/>
              </a:spcBef>
            </a:pPr>
            <a:r>
              <a:rPr lang="en-US" sz="1600" dirty="0" smtClean="0">
                <a:ea typeface="MS PGothic" pitchFamily="34" charset="-128"/>
                <a:cs typeface="ＭＳ Ｐゴシック" pitchFamily="-107" charset="-128"/>
              </a:rPr>
              <a:t>The field remains labeled as “Name” for </a:t>
            </a:r>
          </a:p>
          <a:p>
            <a:pPr lvl="1">
              <a:spcBef>
                <a:spcPts val="0"/>
              </a:spcBef>
              <a:buNone/>
            </a:pPr>
            <a:r>
              <a:rPr lang="en-US" sz="1600" dirty="0" smtClean="0">
                <a:ea typeface="MS PGothic" pitchFamily="34" charset="-128"/>
                <a:cs typeface="ＭＳ Ｐゴシック" pitchFamily="-107" charset="-128"/>
              </a:rPr>
              <a:t>	all Organizations.</a:t>
            </a:r>
            <a:endParaRPr lang="en-GB" dirty="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pic>
        <p:nvPicPr>
          <p:cNvPr id="5" name="Picture 2"/>
          <p:cNvPicPr>
            <a:picLocks noChangeAspect="1" noChangeArrowheads="1"/>
          </p:cNvPicPr>
          <p:nvPr/>
        </p:nvPicPr>
        <p:blipFill>
          <a:blip r:embed="rId2" cstate="print"/>
          <a:srcRect b="28413"/>
          <a:stretch>
            <a:fillRect/>
          </a:stretch>
        </p:blipFill>
        <p:spPr bwMode="auto">
          <a:xfrm>
            <a:off x="4932040" y="3284984"/>
            <a:ext cx="3790950" cy="2972916"/>
          </a:xfrm>
          <a:prstGeom prst="rect">
            <a:avLst/>
          </a:prstGeom>
          <a:noFill/>
          <a:ln w="9525">
            <a:solidFill>
              <a:schemeClr val="tx1"/>
            </a:solidFill>
            <a:miter lim="800000"/>
            <a:headEnd/>
            <a:tailEnd/>
          </a:ln>
        </p:spPr>
      </p:pic>
      <p:sp>
        <p:nvSpPr>
          <p:cNvPr id="6" name="Bulle ronde 6"/>
          <p:cNvSpPr/>
          <p:nvPr/>
        </p:nvSpPr>
        <p:spPr>
          <a:xfrm>
            <a:off x="6156176" y="2708920"/>
            <a:ext cx="1035050" cy="609601"/>
          </a:xfrm>
          <a:prstGeom prst="wedgeEllipseCallout">
            <a:avLst>
              <a:gd name="adj1" fmla="val -56634"/>
              <a:gd name="adj2" fmla="val 66169"/>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Name</a:t>
            </a:r>
            <a:endParaRPr lang="fr-FR" sz="1400" b="1" dirty="0"/>
          </a:p>
        </p:txBody>
      </p:sp>
      <p:sp>
        <p:nvSpPr>
          <p:cNvPr id="7" name="Bulle ronde 7"/>
          <p:cNvSpPr/>
          <p:nvPr/>
        </p:nvSpPr>
        <p:spPr>
          <a:xfrm>
            <a:off x="7812360" y="5195663"/>
            <a:ext cx="1035050" cy="609601"/>
          </a:xfrm>
          <a:prstGeom prst="wedgeEllipseCallout">
            <a:avLst>
              <a:gd name="adj1" fmla="val -56634"/>
              <a:gd name="adj2" fmla="val 66169"/>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Name</a:t>
            </a:r>
            <a:endParaRPr lang="fr-FR" sz="1400" b="1" dirty="0"/>
          </a:p>
        </p:txBody>
      </p:sp>
      <p:sp>
        <p:nvSpPr>
          <p:cNvPr id="8" name="Bulle ronde 8"/>
          <p:cNvSpPr/>
          <p:nvPr/>
        </p:nvSpPr>
        <p:spPr>
          <a:xfrm>
            <a:off x="7380312" y="3140968"/>
            <a:ext cx="1035050" cy="609601"/>
          </a:xfrm>
          <a:prstGeom prst="wedgeEllipseCallout">
            <a:avLst>
              <a:gd name="adj1" fmla="val -56634"/>
              <a:gd name="adj2" fmla="val 66169"/>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Last Name</a:t>
            </a:r>
            <a:endParaRPr lang="fr-FR"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par>
                          <p:cTn id="10" fill="hold">
                            <p:stCondLst>
                              <p:cond delay="1000"/>
                            </p:stCondLst>
                            <p:childTnLst>
                              <p:par>
                                <p:cTn id="11" presetID="53"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1000" fill="hold"/>
                                        <p:tgtEl>
                                          <p:spTgt spid="7"/>
                                        </p:tgtEl>
                                        <p:attrNameLst>
                                          <p:attrName>ppt_w</p:attrName>
                                        </p:attrNameLst>
                                      </p:cBhvr>
                                      <p:tavLst>
                                        <p:tav tm="0">
                                          <p:val>
                                            <p:fltVal val="0"/>
                                          </p:val>
                                        </p:tav>
                                        <p:tav tm="100000">
                                          <p:val>
                                            <p:strVal val="#ppt_w"/>
                                          </p:val>
                                        </p:tav>
                                      </p:tavLst>
                                    </p:anim>
                                    <p:anim calcmode="lin" valueType="num">
                                      <p:cBhvr>
                                        <p:cTn id="14" dur="1000" fill="hold"/>
                                        <p:tgtEl>
                                          <p:spTgt spid="7"/>
                                        </p:tgtEl>
                                        <p:attrNameLst>
                                          <p:attrName>ppt_h</p:attrName>
                                        </p:attrNameLst>
                                      </p:cBhvr>
                                      <p:tavLst>
                                        <p:tav tm="0">
                                          <p:val>
                                            <p:fltVal val="0"/>
                                          </p:val>
                                        </p:tav>
                                        <p:tav tm="100000">
                                          <p:val>
                                            <p:strVal val="#ppt_h"/>
                                          </p:val>
                                        </p:tav>
                                      </p:tavLst>
                                    </p:anim>
                                    <p:animEffect transition="in" filter="fade">
                                      <p:cBhvr>
                                        <p:cTn id="15" dur="1000"/>
                                        <p:tgtEl>
                                          <p:spTgt spid="7"/>
                                        </p:tgtEl>
                                      </p:cBhvr>
                                    </p:animEffect>
                                  </p:childTnLst>
                                </p:cTn>
                              </p:par>
                            </p:childTnLst>
                          </p:cTn>
                        </p:par>
                        <p:par>
                          <p:cTn id="16" fill="hold">
                            <p:stCondLst>
                              <p:cond delay="2000"/>
                            </p:stCondLst>
                            <p:childTnLst>
                              <p:par>
                                <p:cTn id="17" presetID="53"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Effect transition="in" filter="fade">
                                      <p:cBhvr>
                                        <p:cTn id="2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endParaRPr lang="en-US" sz="1800" dirty="0" smtClean="0">
              <a:latin typeface="Arial" charset="0"/>
            </a:endParaRPr>
          </a:p>
          <a:p>
            <a:endParaRPr lang="en-US" sz="1800" dirty="0" smtClean="0">
              <a:latin typeface="Arial" charset="0"/>
            </a:endParaRPr>
          </a:p>
          <a:p>
            <a:endParaRPr lang="en-US" sz="1800" dirty="0" smtClean="0">
              <a:latin typeface="Arial" charset="0"/>
            </a:endParaRPr>
          </a:p>
          <a:p>
            <a:endParaRPr lang="en-US" sz="1800" dirty="0" smtClean="0">
              <a:latin typeface="Arial" charset="0"/>
            </a:endParaRPr>
          </a:p>
          <a:p>
            <a:pPr>
              <a:spcBef>
                <a:spcPts val="0"/>
              </a:spcBef>
            </a:pPr>
            <a:endParaRPr lang="en-US" sz="1800" dirty="0" smtClean="0">
              <a:latin typeface="Arial" charset="0"/>
            </a:endParaRPr>
          </a:p>
          <a:p>
            <a:pPr>
              <a:spcBef>
                <a:spcPts val="0"/>
              </a:spcBef>
            </a:pPr>
            <a:r>
              <a:rPr lang="en-US" sz="1800" dirty="0" smtClean="0">
                <a:ea typeface="MS PGothic" pitchFamily="34" charset="-128"/>
              </a:rPr>
              <a:t>Use the </a:t>
            </a:r>
            <a:r>
              <a:rPr lang="en-US" sz="1800" b="1" dirty="0" smtClean="0">
                <a:ea typeface="MS PGothic" pitchFamily="34" charset="-128"/>
              </a:rPr>
              <a:t>New</a:t>
            </a:r>
            <a:r>
              <a:rPr lang="en-US" sz="1800" dirty="0" smtClean="0">
                <a:ea typeface="MS PGothic" pitchFamily="34" charset="-128"/>
              </a:rPr>
              <a:t> table button to:</a:t>
            </a:r>
          </a:p>
          <a:p>
            <a:pPr lvl="1">
              <a:spcBef>
                <a:spcPts val="0"/>
              </a:spcBef>
            </a:pPr>
            <a:r>
              <a:rPr lang="en-US" sz="1600" dirty="0" smtClean="0">
                <a:ea typeface="MS PGothic" pitchFamily="34" charset="-128"/>
              </a:rPr>
              <a:t>Associate MI table to an entity that are not baseline associated.  These fields are then available to add to an entity’s page.</a:t>
            </a:r>
          </a:p>
          <a:p>
            <a:pPr lvl="1">
              <a:spcBef>
                <a:spcPts val="0"/>
              </a:spcBef>
            </a:pPr>
            <a:r>
              <a:rPr lang="en-US" sz="1600" dirty="0" smtClean="0">
                <a:ea typeface="MS PGothic" pitchFamily="34" charset="-128"/>
              </a:rPr>
              <a:t>Automatically create a new dynamic table</a:t>
            </a:r>
          </a:p>
          <a:p>
            <a:pPr lvl="1"/>
            <a:endParaRPr lang="en-US" sz="1600" dirty="0" smtClean="0">
              <a:ea typeface="MS PGothic" pitchFamily="34" charset="-128"/>
            </a:endParaRPr>
          </a:p>
          <a:p>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pic>
        <p:nvPicPr>
          <p:cNvPr id="9" name="Picture 2"/>
          <p:cNvPicPr>
            <a:picLocks noChangeAspect="1" noChangeArrowheads="1"/>
          </p:cNvPicPr>
          <p:nvPr/>
        </p:nvPicPr>
        <p:blipFill>
          <a:blip r:embed="rId2" cstate="print"/>
          <a:srcRect l="207"/>
          <a:stretch>
            <a:fillRect/>
          </a:stretch>
        </p:blipFill>
        <p:spPr bwMode="auto">
          <a:xfrm>
            <a:off x="1160145" y="1276514"/>
            <a:ext cx="7444920" cy="1892018"/>
          </a:xfrm>
          <a:prstGeom prst="rect">
            <a:avLst/>
          </a:prstGeom>
          <a:ln>
            <a:noFill/>
          </a:ln>
          <a:effectLst>
            <a:outerShdw blurRad="292100" dist="139700" dir="2700000" algn="tl" rotWithShape="0">
              <a:srgbClr val="333333">
                <a:alpha val="65000"/>
              </a:srgbClr>
            </a:outerShdw>
          </a:effectLst>
        </p:spPr>
      </p:pic>
      <p:pic>
        <p:nvPicPr>
          <p:cNvPr id="10" name="Picture 3"/>
          <p:cNvPicPr>
            <a:picLocks noChangeAspect="1" noChangeArrowheads="1"/>
          </p:cNvPicPr>
          <p:nvPr/>
        </p:nvPicPr>
        <p:blipFill>
          <a:blip r:embed="rId3" cstate="print"/>
          <a:srcRect l="508"/>
          <a:stretch>
            <a:fillRect/>
          </a:stretch>
        </p:blipFill>
        <p:spPr bwMode="auto">
          <a:xfrm>
            <a:off x="1521787" y="4799904"/>
            <a:ext cx="6721636" cy="1369121"/>
          </a:xfrm>
          <a:prstGeom prst="rect">
            <a:avLst/>
          </a:prstGeom>
          <a:ln>
            <a:noFill/>
          </a:ln>
          <a:effectLst>
            <a:outerShdw blurRad="292100" dist="139700" dir="2700000" algn="tl" rotWithShape="0">
              <a:srgbClr val="333333">
                <a:alpha val="65000"/>
              </a:srgbClr>
            </a:outerShdw>
          </a:effectLst>
        </p:spPr>
      </p:pic>
      <p:sp>
        <p:nvSpPr>
          <p:cNvPr id="11" name="Donut 10"/>
          <p:cNvSpPr/>
          <p:nvPr/>
        </p:nvSpPr>
        <p:spPr>
          <a:xfrm>
            <a:off x="1249680" y="1851660"/>
            <a:ext cx="525780" cy="335280"/>
          </a:xfrm>
          <a:prstGeom prst="donut">
            <a:avLst>
              <a:gd name="adj" fmla="val 12333"/>
            </a:avLst>
          </a:prstGeom>
          <a:solidFill>
            <a:srgbClr val="FF94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b="1" dirty="0" smtClean="0">
                <a:ea typeface="MS PGothic" pitchFamily="34" charset="-128"/>
              </a:rPr>
              <a:t>Table Type:</a:t>
            </a:r>
          </a:p>
          <a:p>
            <a:pPr>
              <a:spcBef>
                <a:spcPts val="0"/>
              </a:spcBef>
            </a:pPr>
            <a:endParaRPr lang="en-US" sz="1800" b="1" dirty="0" smtClean="0">
              <a:ea typeface="MS PGothic" pitchFamily="34" charset="-128"/>
            </a:endParaRPr>
          </a:p>
          <a:p>
            <a:pPr lvl="1">
              <a:spcBef>
                <a:spcPts val="0"/>
              </a:spcBef>
            </a:pPr>
            <a:r>
              <a:rPr lang="en-US" sz="1600" b="1" dirty="0" smtClean="0">
                <a:ea typeface="MS PGothic" pitchFamily="34" charset="-128"/>
              </a:rPr>
              <a:t>Dynamic </a:t>
            </a:r>
            <a:r>
              <a:rPr lang="en-US" sz="1600" dirty="0" smtClean="0">
                <a:ea typeface="MS PGothic" pitchFamily="34" charset="-128"/>
              </a:rPr>
              <a:t>– Choose this type to create new dynamic table</a:t>
            </a:r>
          </a:p>
          <a:p>
            <a:pPr lvl="1">
              <a:spcBef>
                <a:spcPts val="0"/>
              </a:spcBef>
            </a:pPr>
            <a:r>
              <a:rPr lang="en-US" sz="1600" b="1" dirty="0" smtClean="0">
                <a:ea typeface="MS PGothic" pitchFamily="34" charset="-128"/>
              </a:rPr>
              <a:t>One To Many Relation </a:t>
            </a:r>
            <a:r>
              <a:rPr lang="en-US" sz="1600" dirty="0" smtClean="0">
                <a:ea typeface="MS PGothic" pitchFamily="34" charset="-128"/>
              </a:rPr>
              <a:t>– Choose this type to associate a MI table with a 1-to-Many relationship between entity and table</a:t>
            </a:r>
          </a:p>
          <a:p>
            <a:pPr lvl="1">
              <a:spcBef>
                <a:spcPts val="0"/>
              </a:spcBef>
            </a:pPr>
            <a:r>
              <a:rPr lang="en-US" sz="1600" b="1" dirty="0" smtClean="0">
                <a:ea typeface="MS PGothic" pitchFamily="34" charset="-128"/>
              </a:rPr>
              <a:t>One To One Relation </a:t>
            </a:r>
            <a:r>
              <a:rPr lang="en-US" sz="1600" dirty="0" smtClean="0">
                <a:ea typeface="MS PGothic" pitchFamily="34" charset="-128"/>
              </a:rPr>
              <a:t>– Choose this type to associate a MI table 1-to-1 relationship between entity and table </a:t>
            </a:r>
          </a:p>
          <a:p>
            <a:pPr lvl="1">
              <a:spcBef>
                <a:spcPts val="0"/>
              </a:spcBef>
            </a:pPr>
            <a:endParaRPr lang="en-US" sz="1600" dirty="0" smtClean="0">
              <a:ea typeface="MS PGothic" pitchFamily="34" charset="-128"/>
            </a:endParaRPr>
          </a:p>
          <a:p>
            <a:pPr>
              <a:spcBef>
                <a:spcPts val="0"/>
              </a:spcBef>
            </a:pPr>
            <a:r>
              <a:rPr lang="en-US" sz="1800" b="1" dirty="0" smtClean="0">
                <a:ea typeface="MS PGothic" pitchFamily="34" charset="-128"/>
              </a:rPr>
              <a:t>Table Name </a:t>
            </a:r>
            <a:r>
              <a:rPr lang="en-US" sz="1800" dirty="0" smtClean="0">
                <a:ea typeface="MS PGothic" pitchFamily="34" charset="-128"/>
              </a:rPr>
              <a:t>- </a:t>
            </a:r>
            <a:r>
              <a:rPr lang="en-US" altLang="ja-JP" sz="1800" dirty="0" smtClean="0"/>
              <a:t>The name of the table to attach. </a:t>
            </a:r>
            <a:endParaRPr lang="en-US" sz="1800" b="1" dirty="0" smtClean="0">
              <a:ea typeface="MS PGothic" pitchFamily="34" charset="-128"/>
            </a:endParaRPr>
          </a:p>
          <a:p>
            <a:pPr lvl="1">
              <a:spcBef>
                <a:spcPts val="0"/>
              </a:spcBef>
            </a:pPr>
            <a:r>
              <a:rPr lang="en-US" altLang="ja-JP" sz="1600" dirty="0" smtClean="0"/>
              <a:t>If Table Type was </a:t>
            </a:r>
            <a:r>
              <a:rPr lang="en-US" altLang="ja-JP" sz="1600" i="1" dirty="0" smtClean="0"/>
              <a:t>Dynamic</a:t>
            </a:r>
            <a:r>
              <a:rPr lang="en-US" altLang="ja-JP" sz="1600" dirty="0" smtClean="0"/>
              <a:t>, the name of the new dynamic table.</a:t>
            </a:r>
          </a:p>
          <a:p>
            <a:pPr marL="137160" lvl="1" indent="-137160">
              <a:spcBef>
                <a:spcPts val="0"/>
              </a:spcBef>
              <a:buFont typeface="Arial"/>
              <a:buChar char="•"/>
            </a:pPr>
            <a:endParaRPr lang="en-US" b="1" dirty="0" smtClean="0">
              <a:ea typeface="MS PGothic" pitchFamily="34" charset="-128"/>
            </a:endParaRPr>
          </a:p>
          <a:p>
            <a:pPr>
              <a:spcBef>
                <a:spcPts val="0"/>
              </a:spcBef>
            </a:pPr>
            <a:r>
              <a:rPr lang="en-US" altLang="ja-JP" sz="1800" i="1" dirty="0" smtClean="0">
                <a:ea typeface="MS PGothic" pitchFamily="34" charset="-128"/>
              </a:rPr>
              <a:t>Dynamic creates</a:t>
            </a:r>
            <a:r>
              <a:rPr lang="en-US" altLang="ja-JP" sz="1800" dirty="0" smtClean="0">
                <a:ea typeface="MS PGothic" pitchFamily="34" charset="-128"/>
              </a:rPr>
              <a:t> </a:t>
            </a:r>
            <a:r>
              <a:rPr lang="en-US" altLang="ja-JP" sz="1800" dirty="0" err="1" smtClean="0">
                <a:ea typeface="MS PGothic" pitchFamily="34" charset="-128"/>
              </a:rPr>
              <a:t>dn_dynamic_table</a:t>
            </a:r>
            <a:r>
              <a:rPr lang="en-US" altLang="ja-JP" sz="1800" dirty="0" smtClean="0">
                <a:ea typeface="MS PGothic" pitchFamily="34" charset="-128"/>
              </a:rPr>
              <a:t> entry for dynamic table.  New table will then show up in Entity Tables list for the entity.  Properties can be defined for it.  Layouts can be created for it which could then be added to other pages.</a:t>
            </a:r>
            <a:endParaRPr lang="en-US" sz="1800" dirty="0" smtClean="0">
              <a:ea typeface="MS PGothic" pitchFamily="34" charset="-128"/>
            </a:endParaRPr>
          </a:p>
          <a:p>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2" cstate="print"/>
          <a:srcRect/>
          <a:stretch>
            <a:fillRect/>
          </a:stretch>
        </p:blipFill>
        <p:spPr bwMode="auto">
          <a:xfrm>
            <a:off x="539552" y="3436494"/>
            <a:ext cx="8115301" cy="2673189"/>
          </a:xfrm>
          <a:prstGeom prst="rect">
            <a:avLst/>
          </a:prstGeom>
          <a:ln>
            <a:noFill/>
          </a:ln>
          <a:effectLst>
            <a:outerShdw blurRad="292100" dist="139700" dir="2700000" algn="tl" rotWithShape="0">
              <a:srgbClr val="333333">
                <a:alpha val="65000"/>
              </a:srgbClr>
            </a:outerShdw>
          </a:effectLst>
        </p:spPr>
      </p:pic>
      <p:sp>
        <p:nvSpPr>
          <p:cNvPr id="2" name="Content Placeholder 1"/>
          <p:cNvSpPr>
            <a:spLocks noGrp="1"/>
          </p:cNvSpPr>
          <p:nvPr>
            <p:ph idx="1"/>
          </p:nvPr>
        </p:nvSpPr>
        <p:spPr>
          <a:xfrm>
            <a:off x="467544" y="1340768"/>
            <a:ext cx="8279999" cy="4478921"/>
          </a:xfrm>
        </p:spPr>
        <p:txBody>
          <a:bodyPr/>
          <a:lstStyle/>
          <a:p>
            <a:pPr>
              <a:spcBef>
                <a:spcPts val="0"/>
              </a:spcBef>
            </a:pPr>
            <a:endParaRPr lang="en-US" sz="1800" b="1" dirty="0" smtClean="0">
              <a:ea typeface="MS PGothic" pitchFamily="34" charset="-128"/>
            </a:endParaRPr>
          </a:p>
          <a:p>
            <a:pPr lvl="1">
              <a:spcBef>
                <a:spcPts val="0"/>
              </a:spcBef>
            </a:pPr>
            <a:endParaRPr lang="en-US" b="1" dirty="0" smtClean="0">
              <a:ea typeface="MS PGothic" pitchFamily="34" charset="-128"/>
            </a:endParaRPr>
          </a:p>
          <a:p>
            <a:pPr lvl="1">
              <a:spcBef>
                <a:spcPts val="0"/>
              </a:spcBef>
            </a:pPr>
            <a:endParaRPr lang="en-US" sz="1600" b="1" dirty="0" smtClean="0">
              <a:ea typeface="MS PGothic" pitchFamily="34" charset="-128"/>
            </a:endParaRPr>
          </a:p>
          <a:p>
            <a:pPr lvl="1">
              <a:spcBef>
                <a:spcPts val="0"/>
              </a:spcBef>
            </a:pPr>
            <a:endParaRPr lang="en-US" sz="1600" b="1" dirty="0" smtClean="0">
              <a:ea typeface="MS PGothic" pitchFamily="34" charset="-128"/>
            </a:endParaRPr>
          </a:p>
          <a:p>
            <a:pPr lvl="1">
              <a:spcBef>
                <a:spcPts val="0"/>
              </a:spcBef>
            </a:pPr>
            <a:endParaRPr lang="en-US" sz="1600" b="1" dirty="0" smtClean="0">
              <a:ea typeface="MS PGothic" pitchFamily="34" charset="-128"/>
            </a:endParaRPr>
          </a:p>
          <a:p>
            <a:pPr lvl="1">
              <a:spcBef>
                <a:spcPts val="0"/>
              </a:spcBef>
            </a:pPr>
            <a:endParaRPr lang="en-US" sz="1600" b="1" dirty="0" smtClean="0">
              <a:ea typeface="MS PGothic" pitchFamily="34" charset="-128"/>
            </a:endParaRPr>
          </a:p>
          <a:p>
            <a:pPr>
              <a:spcBef>
                <a:spcPts val="0"/>
              </a:spcBef>
            </a:pPr>
            <a:r>
              <a:rPr lang="en-US" sz="1800" b="1" dirty="0" smtClean="0">
                <a:ea typeface="MS PGothic" pitchFamily="34" charset="-128"/>
              </a:rPr>
              <a:t>After saving</a:t>
            </a:r>
          </a:p>
          <a:p>
            <a:pPr>
              <a:buNone/>
            </a:pPr>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pic>
        <p:nvPicPr>
          <p:cNvPr id="7" name="Picture 2"/>
          <p:cNvPicPr>
            <a:picLocks noChangeAspect="1" noChangeArrowheads="1"/>
          </p:cNvPicPr>
          <p:nvPr/>
        </p:nvPicPr>
        <p:blipFill>
          <a:blip r:embed="rId3" cstate="print"/>
          <a:srcRect/>
          <a:stretch>
            <a:fillRect/>
          </a:stretch>
        </p:blipFill>
        <p:spPr bwMode="auto">
          <a:xfrm>
            <a:off x="580437" y="1460688"/>
            <a:ext cx="7440460" cy="1450989"/>
          </a:xfrm>
          <a:prstGeom prst="rect">
            <a:avLst/>
          </a:prstGeom>
          <a:noFill/>
          <a:ln w="9525">
            <a:noFill/>
            <a:miter lim="800000"/>
            <a:headEnd/>
            <a:tailEnd/>
          </a:ln>
        </p:spPr>
      </p:pic>
      <p:sp>
        <p:nvSpPr>
          <p:cNvPr id="8" name="Rectangle 7"/>
          <p:cNvSpPr/>
          <p:nvPr/>
        </p:nvSpPr>
        <p:spPr>
          <a:xfrm>
            <a:off x="661304" y="4834419"/>
            <a:ext cx="2279650" cy="182091"/>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 name="Bulle ronde 7"/>
          <p:cNvSpPr/>
          <p:nvPr/>
        </p:nvSpPr>
        <p:spPr>
          <a:xfrm>
            <a:off x="3574357" y="3878389"/>
            <a:ext cx="1224136" cy="609601"/>
          </a:xfrm>
          <a:prstGeom prst="wedgeEllipseCallout">
            <a:avLst>
              <a:gd name="adj1" fmla="val -207712"/>
              <a:gd name="adj2" fmla="val 108460"/>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smtClean="0"/>
              <a:t>Table ID</a:t>
            </a:r>
            <a:endParaRPr lang="fr-FR"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dirty="0" smtClean="0">
                <a:ea typeface="MS PGothic" pitchFamily="34" charset="-128"/>
              </a:rPr>
              <a:t>Clicking Table Name link displays Table Details page</a:t>
            </a:r>
          </a:p>
          <a:p>
            <a:pPr>
              <a:spcBef>
                <a:spcPts val="0"/>
              </a:spcBef>
            </a:pPr>
            <a:r>
              <a:rPr lang="en-US" sz="1800" dirty="0" smtClean="0">
                <a:ea typeface="MS PGothic" pitchFamily="34" charset="-128"/>
              </a:rPr>
              <a:t>From there, fields can be edited</a:t>
            </a:r>
          </a:p>
          <a:p>
            <a:pPr>
              <a:spcBef>
                <a:spcPts val="0"/>
              </a:spcBef>
            </a:pPr>
            <a:r>
              <a:rPr lang="en-US" sz="1800" dirty="0" smtClean="0">
                <a:ea typeface="MS PGothic" pitchFamily="34" charset="-128"/>
              </a:rPr>
              <a:t>Reminder : Always use the first Text field for the </a:t>
            </a:r>
            <a:r>
              <a:rPr lang="en-US" sz="1800" dirty="0" err="1" smtClean="0">
                <a:ea typeface="MS PGothic" pitchFamily="34" charset="-128"/>
              </a:rPr>
              <a:t>External_ID</a:t>
            </a:r>
            <a:endParaRPr lang="en-US" sz="1800" dirty="0" smtClean="0">
              <a:ea typeface="MS PGothic" pitchFamily="34" charset="-128"/>
            </a:endParaRPr>
          </a:p>
          <a:p>
            <a:pPr>
              <a:spcBef>
                <a:spcPts val="0"/>
              </a:spcBef>
            </a:pPr>
            <a:endParaRPr lang="en-US" sz="1800" b="1" dirty="0" smtClean="0">
              <a:ea typeface="MS PGothic" pitchFamily="34" charset="-128"/>
            </a:endParaRPr>
          </a:p>
          <a:p>
            <a:pPr>
              <a:buNone/>
            </a:pPr>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pic>
        <p:nvPicPr>
          <p:cNvPr id="9" name="Picture 2"/>
          <p:cNvPicPr>
            <a:picLocks noChangeAspect="1" noChangeArrowheads="1"/>
          </p:cNvPicPr>
          <p:nvPr/>
        </p:nvPicPr>
        <p:blipFill>
          <a:blip r:embed="rId2" cstate="print"/>
          <a:srcRect/>
          <a:stretch>
            <a:fillRect/>
          </a:stretch>
        </p:blipFill>
        <p:spPr bwMode="auto">
          <a:xfrm>
            <a:off x="668221" y="2490845"/>
            <a:ext cx="6928115" cy="3808330"/>
          </a:xfrm>
          <a:prstGeom prst="rect">
            <a:avLst/>
          </a:prstGeom>
          <a:ln>
            <a:noFill/>
          </a:ln>
          <a:effectLst>
            <a:outerShdw blurRad="292100" dist="139700" dir="2700000" algn="tl" rotWithShape="0">
              <a:srgbClr val="333333">
                <a:alpha val="65000"/>
              </a:srgbClr>
            </a:outerShdw>
          </a:effectLst>
        </p:spPr>
      </p:pic>
      <p:sp>
        <p:nvSpPr>
          <p:cNvPr id="10" name="Bulle ronde 5"/>
          <p:cNvSpPr/>
          <p:nvPr/>
        </p:nvSpPr>
        <p:spPr>
          <a:xfrm>
            <a:off x="5672428" y="3706185"/>
            <a:ext cx="1762515" cy="608751"/>
          </a:xfrm>
          <a:prstGeom prst="wedgeEllipseCallout">
            <a:avLst>
              <a:gd name="adj1" fmla="val -80193"/>
              <a:gd name="adj2" fmla="val 85294"/>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fr-FR" sz="1400" b="1" dirty="0" err="1" smtClean="0"/>
              <a:t>External_ID</a:t>
            </a:r>
            <a:endParaRPr lang="fr-FR" sz="14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endParaRPr lang="en-US" sz="1800" b="1" dirty="0" smtClean="0">
              <a:latin typeface="Arial" charset="0"/>
            </a:endParaRPr>
          </a:p>
          <a:p>
            <a:pPr>
              <a:spcBef>
                <a:spcPts val="0"/>
              </a:spcBef>
            </a:pPr>
            <a:endParaRPr lang="en-US" sz="1800" b="1" dirty="0" smtClean="0">
              <a:latin typeface="Arial" charset="0"/>
            </a:endParaRPr>
          </a:p>
          <a:p>
            <a:pPr>
              <a:spcBef>
                <a:spcPts val="0"/>
              </a:spcBef>
            </a:pPr>
            <a:endParaRPr lang="en-US" sz="1800" b="1" dirty="0" smtClean="0">
              <a:latin typeface="Arial" charset="0"/>
            </a:endParaRPr>
          </a:p>
          <a:p>
            <a:pPr>
              <a:spcBef>
                <a:spcPts val="0"/>
              </a:spcBef>
            </a:pPr>
            <a:r>
              <a:rPr lang="en-US" sz="1800" b="1" dirty="0" smtClean="0">
                <a:latin typeface="Arial" charset="0"/>
              </a:rPr>
              <a:t>A New Layout can be edited for the dynamic table</a:t>
            </a:r>
          </a:p>
          <a:p>
            <a:pPr>
              <a:spcBef>
                <a:spcPts val="0"/>
              </a:spcBef>
            </a:pPr>
            <a:endParaRPr lang="en-US" sz="1800" b="1" dirty="0" smtClean="0">
              <a:latin typeface="Arial" charset="0"/>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endParaRPr lang="en-US" sz="1800" b="1" dirty="0" smtClean="0">
              <a:latin typeface="Arial" charset="0"/>
              <a:ea typeface="MS PGothic" pitchFamily="34" charset="-128"/>
            </a:endParaRPr>
          </a:p>
          <a:p>
            <a:pPr>
              <a:spcBef>
                <a:spcPts val="0"/>
              </a:spcBef>
            </a:pPr>
            <a:r>
              <a:rPr lang="en-US" sz="1800" dirty="0" smtClean="0">
                <a:latin typeface="Arial" charset="0"/>
              </a:rPr>
              <a:t>New section can be added and then new fields from the dynamic table can be added to section</a:t>
            </a:r>
          </a:p>
          <a:p>
            <a:pPr>
              <a:spcBef>
                <a:spcPts val="0"/>
              </a:spcBef>
            </a:pPr>
            <a:r>
              <a:rPr lang="en-US" sz="1800" dirty="0" smtClean="0">
                <a:latin typeface="Arial" charset="0"/>
              </a:rPr>
              <a:t>Layout is then available for use throughout the application</a:t>
            </a:r>
            <a:endParaRPr lang="en-US" sz="1800" b="1" dirty="0" smtClean="0">
              <a:latin typeface="Arial" charset="0"/>
              <a:ea typeface="MS PGothic" pitchFamily="34" charset="-128"/>
            </a:endParaRPr>
          </a:p>
          <a:p>
            <a:pPr>
              <a:spcBef>
                <a:spcPts val="0"/>
              </a:spcBef>
              <a:buNone/>
            </a:pPr>
            <a:endParaRPr lang="en-US" sz="1800" b="1" dirty="0" smtClean="0">
              <a:ea typeface="MS PGothic" pitchFamily="34" charset="-128"/>
            </a:endParaRPr>
          </a:p>
          <a:p>
            <a:pPr>
              <a:buNone/>
            </a:pPr>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Entity Management</a:t>
            </a:r>
            <a:endParaRPr lang="en-GB" dirty="0"/>
          </a:p>
        </p:txBody>
      </p:sp>
      <p:pic>
        <p:nvPicPr>
          <p:cNvPr id="7" name="Picture 2"/>
          <p:cNvPicPr>
            <a:picLocks noChangeAspect="1" noChangeArrowheads="1"/>
          </p:cNvPicPr>
          <p:nvPr/>
        </p:nvPicPr>
        <p:blipFill>
          <a:blip r:embed="rId2" cstate="print"/>
          <a:srcRect l="824"/>
          <a:stretch>
            <a:fillRect/>
          </a:stretch>
        </p:blipFill>
        <p:spPr bwMode="auto">
          <a:xfrm>
            <a:off x="457200" y="1362308"/>
            <a:ext cx="7859487" cy="595586"/>
          </a:xfrm>
          <a:prstGeom prst="rect">
            <a:avLst/>
          </a:prstGeom>
          <a:ln>
            <a:noFill/>
          </a:ln>
          <a:effectLst>
            <a:outerShdw blurRad="292100" dist="139700" dir="2700000" algn="tl" rotWithShape="0">
              <a:srgbClr val="333333">
                <a:alpha val="65000"/>
              </a:srgbClr>
            </a:outerShdw>
          </a:effectLst>
        </p:spPr>
      </p:pic>
      <p:sp>
        <p:nvSpPr>
          <p:cNvPr id="8" name="Rectangle 7"/>
          <p:cNvSpPr/>
          <p:nvPr/>
        </p:nvSpPr>
        <p:spPr>
          <a:xfrm>
            <a:off x="1037901" y="1419229"/>
            <a:ext cx="433712" cy="161925"/>
          </a:xfrm>
          <a:prstGeom prst="rect">
            <a:avLst/>
          </a:prstGeom>
          <a:noFill/>
          <a:ln w="254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1" name="Picture 3"/>
          <p:cNvPicPr>
            <a:picLocks noChangeAspect="1" noChangeArrowheads="1"/>
          </p:cNvPicPr>
          <p:nvPr/>
        </p:nvPicPr>
        <p:blipFill>
          <a:blip r:embed="rId3" cstate="print"/>
          <a:srcRect r="793"/>
          <a:stretch>
            <a:fillRect/>
          </a:stretch>
        </p:blipFill>
        <p:spPr bwMode="auto">
          <a:xfrm>
            <a:off x="457850" y="2652582"/>
            <a:ext cx="7834380" cy="2371063"/>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Specific Interfaces</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b="1" dirty="0" smtClean="0"/>
              <a:t>Context</a:t>
            </a:r>
            <a:endParaRPr lang="en-US" sz="1800" b="1" dirty="0" smtClean="0">
              <a:latin typeface="Arial" charset="0"/>
            </a:endParaRPr>
          </a:p>
          <a:p>
            <a:pPr lvl="1">
              <a:spcBef>
                <a:spcPts val="0"/>
              </a:spcBef>
            </a:pPr>
            <a:r>
              <a:rPr lang="en-US" sz="1600" dirty="0" smtClean="0"/>
              <a:t>Create a Specific Job </a:t>
            </a:r>
            <a:r>
              <a:rPr lang="en-US" sz="1600" b="1" dirty="0" smtClean="0"/>
              <a:t>in the tenant dedicated structure</a:t>
            </a:r>
            <a:r>
              <a:rPr lang="en-US" sz="1600" dirty="0" smtClean="0"/>
              <a:t> of </a:t>
            </a:r>
            <a:r>
              <a:rPr lang="en-US" sz="1600" dirty="0" err="1" smtClean="0"/>
              <a:t>NexxusETL</a:t>
            </a:r>
            <a:r>
              <a:rPr lang="en-US" sz="1600" dirty="0" smtClean="0"/>
              <a:t> in order to  load data into Dynamic Fields.</a:t>
            </a:r>
          </a:p>
          <a:p>
            <a:pPr lvl="1">
              <a:spcBef>
                <a:spcPts val="0"/>
              </a:spcBef>
            </a:pPr>
            <a:r>
              <a:rPr lang="en-US" sz="1600" dirty="0" smtClean="0"/>
              <a:t>When Dynamic Fields are correctly created in Entity Management, the Job can be easily set thanks to the embedded connectivity between </a:t>
            </a:r>
            <a:r>
              <a:rPr lang="en-US" sz="1600" dirty="0" err="1" smtClean="0"/>
              <a:t>NexxusETL</a:t>
            </a:r>
            <a:r>
              <a:rPr lang="en-US" sz="1600" dirty="0" smtClean="0"/>
              <a:t> and </a:t>
            </a:r>
            <a:r>
              <a:rPr lang="en-US" sz="1600" dirty="0" err="1" smtClean="0"/>
              <a:t>Nexxus</a:t>
            </a:r>
            <a:r>
              <a:rPr lang="en-US" sz="1600" dirty="0" smtClean="0"/>
              <a:t> MI</a:t>
            </a:r>
          </a:p>
          <a:p>
            <a:pPr lvl="1">
              <a:spcBef>
                <a:spcPts val="0"/>
              </a:spcBef>
            </a:pPr>
            <a:endParaRPr lang="en-US" sz="1600" b="1" dirty="0" smtClean="0">
              <a:latin typeface="Arial" charset="0"/>
            </a:endParaRPr>
          </a:p>
          <a:p>
            <a:pPr>
              <a:spcBef>
                <a:spcPts val="0"/>
              </a:spcBef>
            </a:pPr>
            <a:r>
              <a:rPr lang="en-US" sz="1800" b="1" dirty="0" smtClean="0"/>
              <a:t>Business Cases</a:t>
            </a:r>
          </a:p>
          <a:p>
            <a:pPr lvl="1">
              <a:spcBef>
                <a:spcPts val="0"/>
              </a:spcBef>
            </a:pPr>
            <a:r>
              <a:rPr lang="en-US" sz="1600" dirty="0" smtClean="0"/>
              <a:t>Load data into dynamic fields created for configuration purposes.</a:t>
            </a:r>
          </a:p>
          <a:p>
            <a:pPr lvl="1"/>
            <a:r>
              <a:rPr lang="en-US" sz="1600" dirty="0" smtClean="0"/>
              <a:t>Fields can be updated in the </a:t>
            </a:r>
            <a:r>
              <a:rPr lang="en-US" sz="1600" dirty="0" err="1" smtClean="0"/>
              <a:t>Nexxus</a:t>
            </a:r>
            <a:r>
              <a:rPr lang="en-US" sz="1600" dirty="0" smtClean="0"/>
              <a:t> MI front end by end users or in back end with a specific </a:t>
            </a:r>
            <a:r>
              <a:rPr lang="en-US" sz="1600" dirty="0" err="1" smtClean="0"/>
              <a:t>NexxusETL</a:t>
            </a:r>
            <a:r>
              <a:rPr lang="en-US" sz="1600" dirty="0" smtClean="0"/>
              <a:t> Job</a:t>
            </a:r>
          </a:p>
          <a:p>
            <a:pPr>
              <a:spcBef>
                <a:spcPts val="0"/>
              </a:spcBef>
              <a:buNone/>
            </a:pPr>
            <a:endParaRPr lang="en-US" sz="1800" b="1" dirty="0" smtClean="0">
              <a:ea typeface="MS PGothic" pitchFamily="34" charset="-128"/>
            </a:endParaRPr>
          </a:p>
          <a:p>
            <a:r>
              <a:rPr lang="en-US" sz="1800" b="1" dirty="0" smtClean="0"/>
              <a:t>Advanced Possibilities</a:t>
            </a:r>
          </a:p>
          <a:p>
            <a:pPr lvl="1"/>
            <a:r>
              <a:rPr lang="en-US" sz="1600" dirty="0" smtClean="0"/>
              <a:t>Specific tasks can be setup for Data Control</a:t>
            </a:r>
          </a:p>
          <a:p>
            <a:pPr lvl="1"/>
            <a:r>
              <a:rPr lang="en-US" sz="1600" dirty="0" smtClean="0"/>
              <a:t>Nested Jobs can be used to collect Data Load errors in Flat Files.</a:t>
            </a:r>
          </a:p>
          <a:p>
            <a:pPr>
              <a:buNone/>
            </a:pPr>
            <a:endParaRPr lang="en-US" sz="1800" dirty="0" smtClean="0">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a:t>
            </a:r>
            <a:endParaRPr lang="en-GB"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Footer Placeholder 7"/>
          <p:cNvSpPr>
            <a:spLocks noGrp="1"/>
          </p:cNvSpPr>
          <p:nvPr>
            <p:ph type="ftr" sz="quarter" idx="12"/>
          </p:nvPr>
        </p:nvSpPr>
        <p:spPr/>
        <p:txBody>
          <a:bodyPr/>
          <a:lstStyle/>
          <a:p>
            <a:pPr fontAlgn="auto">
              <a:spcBef>
                <a:spcPts val="0"/>
              </a:spcBef>
              <a:spcAft>
                <a:spcPts val="0"/>
              </a:spcAft>
            </a:pPr>
            <a:r>
              <a:rPr lang="en-GB" dirty="0" smtClean="0"/>
              <a:t>IMS Health Confidential</a:t>
            </a:r>
            <a:endParaRPr lang="en-GB" dirty="0"/>
          </a:p>
        </p:txBody>
      </p:sp>
      <p:sp>
        <p:nvSpPr>
          <p:cNvPr id="2" name="Title 1"/>
          <p:cNvSpPr>
            <a:spLocks noGrp="1"/>
          </p:cNvSpPr>
          <p:nvPr>
            <p:ph type="title"/>
          </p:nvPr>
        </p:nvSpPr>
        <p:spPr/>
        <p:txBody>
          <a:bodyPr/>
          <a:lstStyle/>
          <a:p>
            <a:r>
              <a:rPr lang="en-US" dirty="0" smtClean="0"/>
              <a:t>Introduction (Reminder)</a:t>
            </a:r>
            <a:endParaRPr lang="en-US" dirty="0"/>
          </a:p>
        </p:txBody>
      </p:sp>
      <p:grpSp>
        <p:nvGrpSpPr>
          <p:cNvPr id="27" name="Groupe 53"/>
          <p:cNvGrpSpPr/>
          <p:nvPr/>
        </p:nvGrpSpPr>
        <p:grpSpPr>
          <a:xfrm>
            <a:off x="323362" y="4876800"/>
            <a:ext cx="7906238" cy="1155662"/>
            <a:chOff x="158262" y="1143000"/>
            <a:chExt cx="7906238" cy="1155662"/>
          </a:xfrm>
        </p:grpSpPr>
        <p:cxnSp>
          <p:nvCxnSpPr>
            <p:cNvPr id="29" name="AutoShape 19"/>
            <p:cNvCxnSpPr>
              <a:cxnSpLocks noChangeShapeType="1"/>
            </p:cNvCxnSpPr>
            <p:nvPr/>
          </p:nvCxnSpPr>
          <p:spPr bwMode="auto">
            <a:xfrm flipV="1">
              <a:off x="4926013" y="2025650"/>
              <a:ext cx="1944687" cy="1588"/>
            </a:xfrm>
            <a:prstGeom prst="straightConnector1">
              <a:avLst/>
            </a:prstGeom>
            <a:noFill/>
            <a:ln w="19050">
              <a:solidFill>
                <a:srgbClr val="C51D71"/>
              </a:solidFill>
              <a:round/>
              <a:headEnd type="oval" w="med" len="med"/>
              <a:tailEnd type="triangle" w="med" len="med"/>
            </a:ln>
          </p:spPr>
        </p:cxnSp>
        <p:sp>
          <p:nvSpPr>
            <p:cNvPr id="30" name="Text Box 12"/>
            <p:cNvSpPr txBox="1">
              <a:spLocks noChangeArrowheads="1"/>
            </p:cNvSpPr>
            <p:nvPr/>
          </p:nvSpPr>
          <p:spPr bwMode="auto">
            <a:xfrm>
              <a:off x="158262" y="1359877"/>
              <a:ext cx="3022600" cy="276995"/>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200" dirty="0">
                  <a:cs typeface="Arial" charset="0"/>
                  <a:sym typeface="Arial" charset="0"/>
                </a:rPr>
                <a:t>Configuration Sandbox</a:t>
              </a:r>
            </a:p>
          </p:txBody>
        </p:sp>
        <p:sp>
          <p:nvSpPr>
            <p:cNvPr id="31" name="Text Box 12"/>
            <p:cNvSpPr txBox="1">
              <a:spLocks noChangeArrowheads="1"/>
            </p:cNvSpPr>
            <p:nvPr/>
          </p:nvSpPr>
          <p:spPr bwMode="auto">
            <a:xfrm>
              <a:off x="3656013" y="1392238"/>
              <a:ext cx="1282700" cy="27781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Test Sandbox</a:t>
              </a:r>
            </a:p>
          </p:txBody>
        </p:sp>
        <p:sp>
          <p:nvSpPr>
            <p:cNvPr id="32" name="Text Box 12"/>
            <p:cNvSpPr txBox="1">
              <a:spLocks noChangeArrowheads="1"/>
            </p:cNvSpPr>
            <p:nvPr/>
          </p:nvSpPr>
          <p:spPr bwMode="auto">
            <a:xfrm>
              <a:off x="6781800" y="1408113"/>
              <a:ext cx="1282700" cy="27622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Production</a:t>
              </a:r>
            </a:p>
          </p:txBody>
        </p:sp>
        <p:sp>
          <p:nvSpPr>
            <p:cNvPr id="33" name="Text Box 12"/>
            <p:cNvSpPr txBox="1">
              <a:spLocks noChangeArrowheads="1"/>
            </p:cNvSpPr>
            <p:nvPr/>
          </p:nvSpPr>
          <p:spPr bwMode="auto">
            <a:xfrm>
              <a:off x="2111375" y="1143000"/>
              <a:ext cx="4310063" cy="30797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dirty="0" smtClean="0">
                  <a:solidFill>
                    <a:srgbClr val="DD4799"/>
                  </a:solidFill>
                  <a:cs typeface="Arial" charset="0"/>
                  <a:sym typeface="Arial" charset="0"/>
                </a:rPr>
                <a:t>CONFIGURATION</a:t>
              </a:r>
              <a:endParaRPr lang="en-US" sz="1400" b="1" dirty="0">
                <a:solidFill>
                  <a:srgbClr val="DD4799"/>
                </a:solidFill>
                <a:cs typeface="Arial" charset="0"/>
                <a:sym typeface="Arial" charset="0"/>
              </a:endParaRPr>
            </a:p>
          </p:txBody>
        </p:sp>
        <p:pic>
          <p:nvPicPr>
            <p:cNvPr id="34" name="Image 88" descr="D:\Mes images\IconGire\ix_ap_all\48x48\plain\delete2.png"/>
            <p:cNvPicPr>
              <a:picLocks noChangeAspect="1" noChangeArrowheads="1"/>
            </p:cNvPicPr>
            <p:nvPr/>
          </p:nvPicPr>
          <p:blipFill>
            <a:blip r:embed="rId2" cstate="print"/>
            <a:srcRect/>
            <a:stretch>
              <a:fillRect/>
            </a:stretch>
          </p:blipFill>
          <p:spPr bwMode="auto">
            <a:xfrm>
              <a:off x="5461000" y="1828800"/>
              <a:ext cx="388938" cy="406400"/>
            </a:xfrm>
            <a:prstGeom prst="rect">
              <a:avLst/>
            </a:prstGeom>
            <a:noFill/>
            <a:ln w="9525">
              <a:noFill/>
              <a:miter lim="800000"/>
              <a:headEnd/>
              <a:tailEnd/>
            </a:ln>
          </p:spPr>
        </p:pic>
        <p:cxnSp>
          <p:nvCxnSpPr>
            <p:cNvPr id="35" name="AutoShape 20"/>
            <p:cNvCxnSpPr>
              <a:cxnSpLocks noChangeShapeType="1"/>
            </p:cNvCxnSpPr>
            <p:nvPr/>
          </p:nvCxnSpPr>
          <p:spPr bwMode="auto">
            <a:xfrm>
              <a:off x="1981200" y="2005013"/>
              <a:ext cx="1101725" cy="1587"/>
            </a:xfrm>
            <a:prstGeom prst="straightConnector1">
              <a:avLst/>
            </a:prstGeom>
            <a:noFill/>
            <a:ln w="19050">
              <a:solidFill>
                <a:srgbClr val="B2D235"/>
              </a:solidFill>
              <a:round/>
              <a:headEnd type="oval" w="med" len="med"/>
              <a:tailEnd type="triangle" w="med" len="med"/>
            </a:ln>
          </p:spPr>
        </p:cxnSp>
        <p:cxnSp>
          <p:nvCxnSpPr>
            <p:cNvPr id="36" name="AutoShape 20"/>
            <p:cNvCxnSpPr>
              <a:cxnSpLocks noChangeShapeType="1"/>
            </p:cNvCxnSpPr>
            <p:nvPr/>
          </p:nvCxnSpPr>
          <p:spPr bwMode="auto">
            <a:xfrm>
              <a:off x="1981200" y="2275259"/>
              <a:ext cx="5308600" cy="10741"/>
            </a:xfrm>
            <a:prstGeom prst="straightConnector1">
              <a:avLst/>
            </a:prstGeom>
            <a:noFill/>
            <a:ln w="19050">
              <a:solidFill>
                <a:srgbClr val="B2D235"/>
              </a:solidFill>
              <a:round/>
              <a:headEnd type="oval" w="med" len="med"/>
              <a:tailEnd type="triangle" w="med" len="med"/>
            </a:ln>
          </p:spPr>
        </p:cxnSp>
        <p:grpSp>
          <p:nvGrpSpPr>
            <p:cNvPr id="37" name="Groupe 97"/>
            <p:cNvGrpSpPr>
              <a:grpSpLocks/>
            </p:cNvGrpSpPr>
            <p:nvPr/>
          </p:nvGrpSpPr>
          <p:grpSpPr bwMode="auto">
            <a:xfrm>
              <a:off x="3835400" y="1617663"/>
              <a:ext cx="595313" cy="629913"/>
              <a:chOff x="6388265" y="2403475"/>
              <a:chExt cx="774535" cy="815205"/>
            </a:xfrm>
          </p:grpSpPr>
          <p:pic>
            <p:nvPicPr>
              <p:cNvPr id="44" name="Picture 2" descr="D:\Profiles\mring\My Documents\Icons_MI\128x128\plain\data.png"/>
              <p:cNvPicPr>
                <a:picLocks noChangeAspect="1" noChangeArrowheads="1"/>
              </p:cNvPicPr>
              <p:nvPr/>
            </p:nvPicPr>
            <p:blipFill>
              <a:blip r:embed="rId3" cstate="print"/>
              <a:srcRect/>
              <a:stretch>
                <a:fillRect/>
              </a:stretch>
            </p:blipFill>
            <p:spPr bwMode="auto">
              <a:xfrm>
                <a:off x="6388265" y="2403475"/>
                <a:ext cx="774535" cy="774535"/>
              </a:xfrm>
              <a:prstGeom prst="rect">
                <a:avLst/>
              </a:prstGeom>
              <a:noFill/>
              <a:ln w="9525">
                <a:noFill/>
                <a:miter lim="800000"/>
                <a:headEnd/>
                <a:tailEnd/>
              </a:ln>
            </p:spPr>
          </p:pic>
          <p:sp>
            <p:nvSpPr>
              <p:cNvPr id="45" name="Text Box 12"/>
              <p:cNvSpPr txBox="1">
                <a:spLocks noChangeArrowheads="1"/>
              </p:cNvSpPr>
              <p:nvPr/>
            </p:nvSpPr>
            <p:spPr bwMode="auto">
              <a:xfrm>
                <a:off x="6567615" y="2541557"/>
                <a:ext cx="388854"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T</a:t>
                </a:r>
              </a:p>
            </p:txBody>
          </p:sp>
        </p:grpSp>
        <p:grpSp>
          <p:nvGrpSpPr>
            <p:cNvPr id="38" name="Groupe 94"/>
            <p:cNvGrpSpPr>
              <a:grpSpLocks/>
            </p:cNvGrpSpPr>
            <p:nvPr/>
          </p:nvGrpSpPr>
          <p:grpSpPr bwMode="auto">
            <a:xfrm>
              <a:off x="1096963" y="1600200"/>
              <a:ext cx="594093" cy="627461"/>
              <a:chOff x="4868223" y="2378631"/>
              <a:chExt cx="774535" cy="812032"/>
            </a:xfrm>
          </p:grpSpPr>
          <p:pic>
            <p:nvPicPr>
              <p:cNvPr id="42" name="Picture 2" descr="D:\Profiles\mring\My Documents\Icons_MI\128x128\plain\data.png"/>
              <p:cNvPicPr>
                <a:picLocks noChangeAspect="1" noChangeArrowheads="1"/>
              </p:cNvPicPr>
              <p:nvPr/>
            </p:nvPicPr>
            <p:blipFill>
              <a:blip r:embed="rId3" cstate="print"/>
              <a:srcRect/>
              <a:stretch>
                <a:fillRect/>
              </a:stretch>
            </p:blipFill>
            <p:spPr bwMode="auto">
              <a:xfrm>
                <a:off x="4868223" y="2378631"/>
                <a:ext cx="774535" cy="774535"/>
              </a:xfrm>
              <a:prstGeom prst="rect">
                <a:avLst/>
              </a:prstGeom>
              <a:noFill/>
              <a:ln w="9525">
                <a:noFill/>
                <a:miter lim="800000"/>
                <a:headEnd/>
                <a:tailEnd/>
              </a:ln>
            </p:spPr>
          </p:pic>
          <p:sp>
            <p:nvSpPr>
              <p:cNvPr id="43" name="Text Box 12"/>
              <p:cNvSpPr txBox="1">
                <a:spLocks noChangeArrowheads="1"/>
              </p:cNvSpPr>
              <p:nvPr/>
            </p:nvSpPr>
            <p:spPr bwMode="auto">
              <a:xfrm>
                <a:off x="5062254" y="2513540"/>
                <a:ext cx="389653"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C</a:t>
                </a:r>
              </a:p>
            </p:txBody>
          </p:sp>
        </p:grpSp>
        <p:grpSp>
          <p:nvGrpSpPr>
            <p:cNvPr id="39" name="Groupe 100"/>
            <p:cNvGrpSpPr>
              <a:grpSpLocks/>
            </p:cNvGrpSpPr>
            <p:nvPr/>
          </p:nvGrpSpPr>
          <p:grpSpPr bwMode="auto">
            <a:xfrm>
              <a:off x="7073900" y="1658938"/>
              <a:ext cx="595313" cy="639724"/>
              <a:chOff x="7988465" y="2390940"/>
              <a:chExt cx="774535" cy="827902"/>
            </a:xfrm>
          </p:grpSpPr>
          <p:pic>
            <p:nvPicPr>
              <p:cNvPr id="40" name="Picture 2" descr="D:\Profiles\mring\My Documents\Icons_MI\128x128\plain\data.png"/>
              <p:cNvPicPr>
                <a:picLocks noChangeAspect="1" noChangeArrowheads="1"/>
              </p:cNvPicPr>
              <p:nvPr/>
            </p:nvPicPr>
            <p:blipFill>
              <a:blip r:embed="rId3" cstate="print"/>
              <a:srcRect/>
              <a:stretch>
                <a:fillRect/>
              </a:stretch>
            </p:blipFill>
            <p:spPr bwMode="auto">
              <a:xfrm>
                <a:off x="7988465" y="2390940"/>
                <a:ext cx="774535" cy="774535"/>
              </a:xfrm>
              <a:prstGeom prst="rect">
                <a:avLst/>
              </a:prstGeom>
              <a:noFill/>
              <a:ln w="9525">
                <a:noFill/>
                <a:miter lim="800000"/>
                <a:headEnd/>
                <a:tailEnd/>
              </a:ln>
            </p:spPr>
          </p:pic>
          <p:sp>
            <p:nvSpPr>
              <p:cNvPr id="41" name="Text Box 12"/>
              <p:cNvSpPr txBox="1">
                <a:spLocks noChangeArrowheads="1"/>
              </p:cNvSpPr>
              <p:nvPr/>
            </p:nvSpPr>
            <p:spPr bwMode="auto">
              <a:xfrm>
                <a:off x="8182098" y="2541719"/>
                <a:ext cx="388855"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P</a:t>
                </a:r>
              </a:p>
            </p:txBody>
          </p:sp>
        </p:grpSp>
      </p:grpSp>
      <p:grpSp>
        <p:nvGrpSpPr>
          <p:cNvPr id="46" name="Groupe 55"/>
          <p:cNvGrpSpPr/>
          <p:nvPr/>
        </p:nvGrpSpPr>
        <p:grpSpPr>
          <a:xfrm>
            <a:off x="313145" y="3048000"/>
            <a:ext cx="7906238" cy="1155662"/>
            <a:chOff x="152400" y="4952999"/>
            <a:chExt cx="7906238" cy="1155662"/>
          </a:xfrm>
        </p:grpSpPr>
        <p:sp>
          <p:nvSpPr>
            <p:cNvPr id="47" name="Text Box 12"/>
            <p:cNvSpPr txBox="1">
              <a:spLocks noChangeArrowheads="1"/>
            </p:cNvSpPr>
            <p:nvPr/>
          </p:nvSpPr>
          <p:spPr bwMode="auto">
            <a:xfrm>
              <a:off x="152400" y="5169876"/>
              <a:ext cx="3022600" cy="276995"/>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200" dirty="0">
                  <a:cs typeface="Arial" charset="0"/>
                  <a:sym typeface="Arial" charset="0"/>
                </a:rPr>
                <a:t>Configuration Sandbox</a:t>
              </a:r>
            </a:p>
          </p:txBody>
        </p:sp>
        <p:sp>
          <p:nvSpPr>
            <p:cNvPr id="48" name="Text Box 12"/>
            <p:cNvSpPr txBox="1">
              <a:spLocks noChangeArrowheads="1"/>
            </p:cNvSpPr>
            <p:nvPr/>
          </p:nvSpPr>
          <p:spPr bwMode="auto">
            <a:xfrm>
              <a:off x="3650151" y="5202237"/>
              <a:ext cx="1282700" cy="27781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Test Sandbox</a:t>
              </a:r>
            </a:p>
          </p:txBody>
        </p:sp>
        <p:sp>
          <p:nvSpPr>
            <p:cNvPr id="49" name="Text Box 12"/>
            <p:cNvSpPr txBox="1">
              <a:spLocks noChangeArrowheads="1"/>
            </p:cNvSpPr>
            <p:nvPr/>
          </p:nvSpPr>
          <p:spPr bwMode="auto">
            <a:xfrm>
              <a:off x="6775938" y="5218112"/>
              <a:ext cx="1282700" cy="27622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Production</a:t>
              </a:r>
            </a:p>
          </p:txBody>
        </p:sp>
        <p:sp>
          <p:nvSpPr>
            <p:cNvPr id="50" name="Text Box 12"/>
            <p:cNvSpPr txBox="1">
              <a:spLocks noChangeArrowheads="1"/>
            </p:cNvSpPr>
            <p:nvPr/>
          </p:nvSpPr>
          <p:spPr bwMode="auto">
            <a:xfrm>
              <a:off x="2105513" y="4952999"/>
              <a:ext cx="4310063" cy="30797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dirty="0" smtClean="0">
                  <a:solidFill>
                    <a:srgbClr val="DD4799"/>
                  </a:solidFill>
                  <a:cs typeface="Arial" charset="0"/>
                  <a:sym typeface="Arial" charset="0"/>
                </a:rPr>
                <a:t>REFRESH</a:t>
              </a:r>
              <a:r>
                <a:rPr lang="en-US" sz="1400" b="1" dirty="0" smtClean="0">
                  <a:solidFill>
                    <a:srgbClr val="E0218A"/>
                  </a:solidFill>
                  <a:cs typeface="Arial" charset="0"/>
                  <a:sym typeface="Arial" charset="0"/>
                </a:rPr>
                <a:t> </a:t>
              </a:r>
              <a:r>
                <a:rPr lang="en-US" sz="1400" b="1" dirty="0" smtClean="0">
                  <a:solidFill>
                    <a:srgbClr val="DD4799"/>
                  </a:solidFill>
                  <a:cs typeface="Arial" charset="0"/>
                  <a:sym typeface="Arial" charset="0"/>
                </a:rPr>
                <a:t>SANDBOX (FA)</a:t>
              </a:r>
              <a:endParaRPr lang="en-US" sz="1400" b="1" dirty="0">
                <a:solidFill>
                  <a:srgbClr val="DD4799"/>
                </a:solidFill>
                <a:cs typeface="Arial" charset="0"/>
                <a:sym typeface="Arial" charset="0"/>
              </a:endParaRPr>
            </a:p>
          </p:txBody>
        </p:sp>
        <p:cxnSp>
          <p:nvCxnSpPr>
            <p:cNvPr id="51" name="AutoShape 20"/>
            <p:cNvCxnSpPr>
              <a:cxnSpLocks noChangeShapeType="1"/>
            </p:cNvCxnSpPr>
            <p:nvPr/>
          </p:nvCxnSpPr>
          <p:spPr bwMode="auto">
            <a:xfrm rot="10800000" flipV="1">
              <a:off x="4918075" y="5810249"/>
              <a:ext cx="1952625" cy="4763"/>
            </a:xfrm>
            <a:prstGeom prst="straightConnector1">
              <a:avLst/>
            </a:prstGeom>
            <a:noFill/>
            <a:ln w="19050">
              <a:solidFill>
                <a:srgbClr val="0082D1"/>
              </a:solidFill>
              <a:round/>
              <a:headEnd type="oval" w="med" len="med"/>
              <a:tailEnd type="triangle" w="med" len="med"/>
            </a:ln>
          </p:spPr>
        </p:cxnSp>
        <p:cxnSp>
          <p:nvCxnSpPr>
            <p:cNvPr id="52" name="AutoShape 20"/>
            <p:cNvCxnSpPr>
              <a:cxnSpLocks noChangeShapeType="1"/>
            </p:cNvCxnSpPr>
            <p:nvPr/>
          </p:nvCxnSpPr>
          <p:spPr bwMode="auto">
            <a:xfrm rot="10800000">
              <a:off x="1854200" y="6085258"/>
              <a:ext cx="5308600" cy="10741"/>
            </a:xfrm>
            <a:prstGeom prst="straightConnector1">
              <a:avLst/>
            </a:prstGeom>
            <a:noFill/>
            <a:ln w="19050">
              <a:solidFill>
                <a:srgbClr val="0082D1"/>
              </a:solidFill>
              <a:round/>
              <a:headEnd type="oval" w="med" len="med"/>
              <a:tailEnd type="triangle" w="med" len="med"/>
            </a:ln>
          </p:spPr>
        </p:cxnSp>
        <p:grpSp>
          <p:nvGrpSpPr>
            <p:cNvPr id="53" name="Groupe 97"/>
            <p:cNvGrpSpPr>
              <a:grpSpLocks/>
            </p:cNvGrpSpPr>
            <p:nvPr/>
          </p:nvGrpSpPr>
          <p:grpSpPr bwMode="auto">
            <a:xfrm>
              <a:off x="3829538" y="5427662"/>
              <a:ext cx="595313" cy="629913"/>
              <a:chOff x="6388265" y="2403475"/>
              <a:chExt cx="774535" cy="815205"/>
            </a:xfrm>
          </p:grpSpPr>
          <p:pic>
            <p:nvPicPr>
              <p:cNvPr id="62" name="Picture 2" descr="D:\Profiles\mring\My Documents\Icons_MI\128x128\plain\data.png"/>
              <p:cNvPicPr>
                <a:picLocks noChangeAspect="1" noChangeArrowheads="1"/>
              </p:cNvPicPr>
              <p:nvPr/>
            </p:nvPicPr>
            <p:blipFill>
              <a:blip r:embed="rId3" cstate="print"/>
              <a:srcRect/>
              <a:stretch>
                <a:fillRect/>
              </a:stretch>
            </p:blipFill>
            <p:spPr bwMode="auto">
              <a:xfrm>
                <a:off x="6388265" y="2403475"/>
                <a:ext cx="774535" cy="774535"/>
              </a:xfrm>
              <a:prstGeom prst="rect">
                <a:avLst/>
              </a:prstGeom>
              <a:noFill/>
              <a:ln w="9525">
                <a:noFill/>
                <a:miter lim="800000"/>
                <a:headEnd/>
                <a:tailEnd/>
              </a:ln>
            </p:spPr>
          </p:pic>
          <p:sp>
            <p:nvSpPr>
              <p:cNvPr id="63" name="Text Box 12"/>
              <p:cNvSpPr txBox="1">
                <a:spLocks noChangeArrowheads="1"/>
              </p:cNvSpPr>
              <p:nvPr/>
            </p:nvSpPr>
            <p:spPr bwMode="auto">
              <a:xfrm>
                <a:off x="6567615" y="2541557"/>
                <a:ext cx="388854"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T</a:t>
                </a:r>
              </a:p>
            </p:txBody>
          </p:sp>
        </p:grpSp>
        <p:grpSp>
          <p:nvGrpSpPr>
            <p:cNvPr id="54" name="Groupe 94"/>
            <p:cNvGrpSpPr>
              <a:grpSpLocks/>
            </p:cNvGrpSpPr>
            <p:nvPr/>
          </p:nvGrpSpPr>
          <p:grpSpPr bwMode="auto">
            <a:xfrm>
              <a:off x="1091101" y="5410199"/>
              <a:ext cx="594093" cy="627461"/>
              <a:chOff x="4868223" y="2378631"/>
              <a:chExt cx="774535" cy="812032"/>
            </a:xfrm>
          </p:grpSpPr>
          <p:pic>
            <p:nvPicPr>
              <p:cNvPr id="60" name="Picture 2" descr="D:\Profiles\mring\My Documents\Icons_MI\128x128\plain\data.png"/>
              <p:cNvPicPr>
                <a:picLocks noChangeAspect="1" noChangeArrowheads="1"/>
              </p:cNvPicPr>
              <p:nvPr/>
            </p:nvPicPr>
            <p:blipFill>
              <a:blip r:embed="rId3" cstate="print"/>
              <a:srcRect/>
              <a:stretch>
                <a:fillRect/>
              </a:stretch>
            </p:blipFill>
            <p:spPr bwMode="auto">
              <a:xfrm>
                <a:off x="4868223" y="2378631"/>
                <a:ext cx="774535" cy="774535"/>
              </a:xfrm>
              <a:prstGeom prst="rect">
                <a:avLst/>
              </a:prstGeom>
              <a:noFill/>
              <a:ln w="9525">
                <a:noFill/>
                <a:miter lim="800000"/>
                <a:headEnd/>
                <a:tailEnd/>
              </a:ln>
            </p:spPr>
          </p:pic>
          <p:sp>
            <p:nvSpPr>
              <p:cNvPr id="61" name="Text Box 12"/>
              <p:cNvSpPr txBox="1">
                <a:spLocks noChangeArrowheads="1"/>
              </p:cNvSpPr>
              <p:nvPr/>
            </p:nvSpPr>
            <p:spPr bwMode="auto">
              <a:xfrm>
                <a:off x="5062254" y="2513540"/>
                <a:ext cx="389653"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C</a:t>
                </a:r>
              </a:p>
            </p:txBody>
          </p:sp>
        </p:grpSp>
        <p:grpSp>
          <p:nvGrpSpPr>
            <p:cNvPr id="55" name="Groupe 100"/>
            <p:cNvGrpSpPr>
              <a:grpSpLocks/>
            </p:cNvGrpSpPr>
            <p:nvPr/>
          </p:nvGrpSpPr>
          <p:grpSpPr bwMode="auto">
            <a:xfrm>
              <a:off x="7068038" y="5468937"/>
              <a:ext cx="595313" cy="639724"/>
              <a:chOff x="7988465" y="2390940"/>
              <a:chExt cx="774535" cy="827902"/>
            </a:xfrm>
          </p:grpSpPr>
          <p:pic>
            <p:nvPicPr>
              <p:cNvPr id="58" name="Picture 2" descr="D:\Profiles\mring\My Documents\Icons_MI\128x128\plain\data.png"/>
              <p:cNvPicPr>
                <a:picLocks noChangeAspect="1" noChangeArrowheads="1"/>
              </p:cNvPicPr>
              <p:nvPr/>
            </p:nvPicPr>
            <p:blipFill>
              <a:blip r:embed="rId3" cstate="print"/>
              <a:srcRect/>
              <a:stretch>
                <a:fillRect/>
              </a:stretch>
            </p:blipFill>
            <p:spPr bwMode="auto">
              <a:xfrm>
                <a:off x="7988465" y="2390940"/>
                <a:ext cx="774535" cy="774535"/>
              </a:xfrm>
              <a:prstGeom prst="rect">
                <a:avLst/>
              </a:prstGeom>
              <a:noFill/>
              <a:ln w="9525">
                <a:noFill/>
                <a:miter lim="800000"/>
                <a:headEnd/>
                <a:tailEnd/>
              </a:ln>
            </p:spPr>
          </p:pic>
          <p:sp>
            <p:nvSpPr>
              <p:cNvPr id="59" name="Text Box 12"/>
              <p:cNvSpPr txBox="1">
                <a:spLocks noChangeArrowheads="1"/>
              </p:cNvSpPr>
              <p:nvPr/>
            </p:nvSpPr>
            <p:spPr bwMode="auto">
              <a:xfrm>
                <a:off x="8182098" y="2541719"/>
                <a:ext cx="388855"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P</a:t>
                </a:r>
              </a:p>
            </p:txBody>
          </p:sp>
        </p:grpSp>
        <p:cxnSp>
          <p:nvCxnSpPr>
            <p:cNvPr id="56" name="AutoShape 19"/>
            <p:cNvCxnSpPr>
              <a:cxnSpLocks noChangeShapeType="1"/>
            </p:cNvCxnSpPr>
            <p:nvPr/>
          </p:nvCxnSpPr>
          <p:spPr bwMode="auto">
            <a:xfrm flipH="1">
              <a:off x="1789115" y="5810249"/>
              <a:ext cx="1293810" cy="1588"/>
            </a:xfrm>
            <a:prstGeom prst="straightConnector1">
              <a:avLst/>
            </a:prstGeom>
            <a:noFill/>
            <a:ln w="19050">
              <a:solidFill>
                <a:srgbClr val="C51D71"/>
              </a:solidFill>
              <a:round/>
              <a:headEnd type="oval" w="med" len="med"/>
              <a:tailEnd type="triangle" w="med" len="med"/>
            </a:ln>
          </p:spPr>
        </p:cxnSp>
        <p:pic>
          <p:nvPicPr>
            <p:cNvPr id="57" name="Image 88" descr="D:\Mes images\IconGire\ix_ap_all\48x48\plain\delete2.png"/>
            <p:cNvPicPr>
              <a:picLocks noChangeAspect="1" noChangeArrowheads="1"/>
            </p:cNvPicPr>
            <p:nvPr/>
          </p:nvPicPr>
          <p:blipFill>
            <a:blip r:embed="rId2" cstate="print"/>
            <a:srcRect/>
            <a:stretch>
              <a:fillRect/>
            </a:stretch>
          </p:blipFill>
          <p:spPr bwMode="auto">
            <a:xfrm>
              <a:off x="2324100" y="5613399"/>
              <a:ext cx="388938" cy="406400"/>
            </a:xfrm>
            <a:prstGeom prst="rect">
              <a:avLst/>
            </a:prstGeom>
            <a:noFill/>
            <a:ln w="9525">
              <a:noFill/>
              <a:miter lim="800000"/>
              <a:headEnd/>
              <a:tailEnd/>
            </a:ln>
          </p:spPr>
        </p:pic>
      </p:grpSp>
      <p:grpSp>
        <p:nvGrpSpPr>
          <p:cNvPr id="64" name="Groupe 56"/>
          <p:cNvGrpSpPr/>
          <p:nvPr/>
        </p:nvGrpSpPr>
        <p:grpSpPr>
          <a:xfrm>
            <a:off x="152400" y="1219200"/>
            <a:ext cx="7906238" cy="1155662"/>
            <a:chOff x="152400" y="3048000"/>
            <a:chExt cx="7906238" cy="1155662"/>
          </a:xfrm>
        </p:grpSpPr>
        <p:cxnSp>
          <p:nvCxnSpPr>
            <p:cNvPr id="65" name="AutoShape 19"/>
            <p:cNvCxnSpPr>
              <a:cxnSpLocks noChangeShapeType="1"/>
            </p:cNvCxnSpPr>
            <p:nvPr/>
          </p:nvCxnSpPr>
          <p:spPr bwMode="auto">
            <a:xfrm flipV="1">
              <a:off x="4920151" y="3930650"/>
              <a:ext cx="1944687" cy="1588"/>
            </a:xfrm>
            <a:prstGeom prst="straightConnector1">
              <a:avLst/>
            </a:prstGeom>
            <a:noFill/>
            <a:ln w="19050">
              <a:solidFill>
                <a:srgbClr val="C51D71"/>
              </a:solidFill>
              <a:round/>
              <a:headEnd type="oval" w="med" len="med"/>
              <a:tailEnd type="triangle" w="med" len="med"/>
            </a:ln>
          </p:spPr>
        </p:cxnSp>
        <p:sp>
          <p:nvSpPr>
            <p:cNvPr id="66" name="Text Box 12"/>
            <p:cNvSpPr txBox="1">
              <a:spLocks noChangeArrowheads="1"/>
            </p:cNvSpPr>
            <p:nvPr/>
          </p:nvSpPr>
          <p:spPr bwMode="auto">
            <a:xfrm>
              <a:off x="152400" y="3264877"/>
              <a:ext cx="3022600" cy="276995"/>
            </a:xfrm>
            <a:prstGeom prst="rect">
              <a:avLst/>
            </a:prstGeom>
            <a:noFill/>
            <a:ln w="9525">
              <a:noFill/>
              <a:miter lim="800000"/>
              <a:headEnd/>
              <a:tailEnd/>
            </a:ln>
          </p:spPr>
          <p:txBody>
            <a:bodyPr wrap="square" lIns="91435" tIns="45718" rIns="91435" bIns="45718">
              <a:spAutoFit/>
            </a:bodyPr>
            <a:lstStyle/>
            <a:p>
              <a:pPr algn="ctr">
                <a:spcBef>
                  <a:spcPct val="50000"/>
                </a:spcBef>
                <a:buClr>
                  <a:srgbClr val="6600CC"/>
                </a:buClr>
              </a:pPr>
              <a:r>
                <a:rPr lang="en-US" sz="1200" dirty="0">
                  <a:cs typeface="Arial" charset="0"/>
                  <a:sym typeface="Arial" charset="0"/>
                </a:rPr>
                <a:t>Configuration Sandbox</a:t>
              </a:r>
            </a:p>
          </p:txBody>
        </p:sp>
        <p:sp>
          <p:nvSpPr>
            <p:cNvPr id="67" name="Text Box 12"/>
            <p:cNvSpPr txBox="1">
              <a:spLocks noChangeArrowheads="1"/>
            </p:cNvSpPr>
            <p:nvPr/>
          </p:nvSpPr>
          <p:spPr bwMode="auto">
            <a:xfrm>
              <a:off x="3650151" y="3297238"/>
              <a:ext cx="1282700" cy="277812"/>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Test Sandbox</a:t>
              </a:r>
            </a:p>
          </p:txBody>
        </p:sp>
        <p:sp>
          <p:nvSpPr>
            <p:cNvPr id="68" name="Text Box 12"/>
            <p:cNvSpPr txBox="1">
              <a:spLocks noChangeArrowheads="1"/>
            </p:cNvSpPr>
            <p:nvPr/>
          </p:nvSpPr>
          <p:spPr bwMode="auto">
            <a:xfrm>
              <a:off x="6775938" y="3313113"/>
              <a:ext cx="1282700" cy="27622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200" dirty="0">
                  <a:cs typeface="Arial" charset="0"/>
                  <a:sym typeface="Arial" charset="0"/>
                </a:rPr>
                <a:t>Production</a:t>
              </a:r>
            </a:p>
          </p:txBody>
        </p:sp>
        <p:sp>
          <p:nvSpPr>
            <p:cNvPr id="69" name="Text Box 12"/>
            <p:cNvSpPr txBox="1">
              <a:spLocks noChangeArrowheads="1"/>
            </p:cNvSpPr>
            <p:nvPr/>
          </p:nvSpPr>
          <p:spPr bwMode="auto">
            <a:xfrm>
              <a:off x="2105513" y="3048000"/>
              <a:ext cx="4310063" cy="307975"/>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pPr>
              <a:r>
                <a:rPr lang="en-US" sz="1400" b="1" dirty="0" smtClean="0">
                  <a:solidFill>
                    <a:srgbClr val="DD4799"/>
                  </a:solidFill>
                  <a:cs typeface="Arial" charset="0"/>
                  <a:sym typeface="Arial" charset="0"/>
                </a:rPr>
                <a:t>TENANT SETUP (FA)</a:t>
              </a:r>
              <a:endParaRPr lang="en-US" sz="1400" b="1" dirty="0">
                <a:solidFill>
                  <a:srgbClr val="DD4799"/>
                </a:solidFill>
                <a:cs typeface="Arial" charset="0"/>
                <a:sym typeface="Arial" charset="0"/>
              </a:endParaRPr>
            </a:p>
          </p:txBody>
        </p:sp>
        <p:pic>
          <p:nvPicPr>
            <p:cNvPr id="70" name="Image 88" descr="D:\Mes images\IconGire\ix_ap_all\48x48\plain\delete2.png"/>
            <p:cNvPicPr>
              <a:picLocks noChangeAspect="1" noChangeArrowheads="1"/>
            </p:cNvPicPr>
            <p:nvPr/>
          </p:nvPicPr>
          <p:blipFill>
            <a:blip r:embed="rId2" cstate="print"/>
            <a:srcRect/>
            <a:stretch>
              <a:fillRect/>
            </a:stretch>
          </p:blipFill>
          <p:spPr bwMode="auto">
            <a:xfrm>
              <a:off x="5455138" y="3733800"/>
              <a:ext cx="388938" cy="406400"/>
            </a:xfrm>
            <a:prstGeom prst="rect">
              <a:avLst/>
            </a:prstGeom>
            <a:noFill/>
            <a:ln w="9525">
              <a:noFill/>
              <a:miter lim="800000"/>
              <a:headEnd/>
              <a:tailEnd/>
            </a:ln>
          </p:spPr>
        </p:pic>
        <p:cxnSp>
          <p:nvCxnSpPr>
            <p:cNvPr id="71" name="AutoShape 20"/>
            <p:cNvCxnSpPr>
              <a:cxnSpLocks noChangeShapeType="1"/>
            </p:cNvCxnSpPr>
            <p:nvPr/>
          </p:nvCxnSpPr>
          <p:spPr bwMode="auto">
            <a:xfrm>
              <a:off x="1975338" y="3910013"/>
              <a:ext cx="1101725" cy="1587"/>
            </a:xfrm>
            <a:prstGeom prst="straightConnector1">
              <a:avLst/>
            </a:prstGeom>
            <a:noFill/>
            <a:ln w="19050">
              <a:solidFill>
                <a:srgbClr val="B2D235"/>
              </a:solidFill>
              <a:round/>
              <a:headEnd type="oval" w="med" len="med"/>
              <a:tailEnd type="triangle" w="med" len="med"/>
            </a:ln>
          </p:spPr>
        </p:cxnSp>
        <p:cxnSp>
          <p:nvCxnSpPr>
            <p:cNvPr id="72" name="AutoShape 20"/>
            <p:cNvCxnSpPr>
              <a:cxnSpLocks noChangeShapeType="1"/>
            </p:cNvCxnSpPr>
            <p:nvPr/>
          </p:nvCxnSpPr>
          <p:spPr bwMode="auto">
            <a:xfrm>
              <a:off x="1975338" y="4180259"/>
              <a:ext cx="5308600" cy="10741"/>
            </a:xfrm>
            <a:prstGeom prst="straightConnector1">
              <a:avLst/>
            </a:prstGeom>
            <a:noFill/>
            <a:ln w="19050">
              <a:solidFill>
                <a:srgbClr val="B2D235"/>
              </a:solidFill>
              <a:round/>
              <a:headEnd type="oval" w="med" len="med"/>
              <a:tailEnd type="triangle" w="med" len="med"/>
            </a:ln>
          </p:spPr>
        </p:cxnSp>
        <p:grpSp>
          <p:nvGrpSpPr>
            <p:cNvPr id="73" name="Groupe 97"/>
            <p:cNvGrpSpPr>
              <a:grpSpLocks/>
            </p:cNvGrpSpPr>
            <p:nvPr/>
          </p:nvGrpSpPr>
          <p:grpSpPr bwMode="auto">
            <a:xfrm>
              <a:off x="3829538" y="3522663"/>
              <a:ext cx="595313" cy="629913"/>
              <a:chOff x="6388265" y="2403475"/>
              <a:chExt cx="774535" cy="815205"/>
            </a:xfrm>
          </p:grpSpPr>
          <p:pic>
            <p:nvPicPr>
              <p:cNvPr id="80" name="Picture 2" descr="D:\Profiles\mring\My Documents\Icons_MI\128x128\plain\data.png"/>
              <p:cNvPicPr>
                <a:picLocks noChangeAspect="1" noChangeArrowheads="1"/>
              </p:cNvPicPr>
              <p:nvPr/>
            </p:nvPicPr>
            <p:blipFill>
              <a:blip r:embed="rId3" cstate="print"/>
              <a:srcRect/>
              <a:stretch>
                <a:fillRect/>
              </a:stretch>
            </p:blipFill>
            <p:spPr bwMode="auto">
              <a:xfrm>
                <a:off x="6388265" y="2403475"/>
                <a:ext cx="774535" cy="774535"/>
              </a:xfrm>
              <a:prstGeom prst="rect">
                <a:avLst/>
              </a:prstGeom>
              <a:noFill/>
              <a:ln w="9525">
                <a:noFill/>
                <a:miter lim="800000"/>
                <a:headEnd/>
                <a:tailEnd/>
              </a:ln>
            </p:spPr>
          </p:pic>
          <p:sp>
            <p:nvSpPr>
              <p:cNvPr id="81" name="Text Box 12"/>
              <p:cNvSpPr txBox="1">
                <a:spLocks noChangeArrowheads="1"/>
              </p:cNvSpPr>
              <p:nvPr/>
            </p:nvSpPr>
            <p:spPr bwMode="auto">
              <a:xfrm>
                <a:off x="6567615" y="2541557"/>
                <a:ext cx="388854"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T</a:t>
                </a:r>
              </a:p>
            </p:txBody>
          </p:sp>
        </p:grpSp>
        <p:grpSp>
          <p:nvGrpSpPr>
            <p:cNvPr id="74" name="Groupe 94"/>
            <p:cNvGrpSpPr>
              <a:grpSpLocks/>
            </p:cNvGrpSpPr>
            <p:nvPr/>
          </p:nvGrpSpPr>
          <p:grpSpPr bwMode="auto">
            <a:xfrm>
              <a:off x="1091101" y="3505200"/>
              <a:ext cx="594093" cy="627461"/>
              <a:chOff x="4868223" y="2378631"/>
              <a:chExt cx="774535" cy="812032"/>
            </a:xfrm>
          </p:grpSpPr>
          <p:pic>
            <p:nvPicPr>
              <p:cNvPr id="78" name="Picture 2" descr="D:\Profiles\mring\My Documents\Icons_MI\128x128\plain\data.png"/>
              <p:cNvPicPr>
                <a:picLocks noChangeAspect="1" noChangeArrowheads="1"/>
              </p:cNvPicPr>
              <p:nvPr/>
            </p:nvPicPr>
            <p:blipFill>
              <a:blip r:embed="rId3" cstate="print"/>
              <a:srcRect/>
              <a:stretch>
                <a:fillRect/>
              </a:stretch>
            </p:blipFill>
            <p:spPr bwMode="auto">
              <a:xfrm>
                <a:off x="4868223" y="2378631"/>
                <a:ext cx="774535" cy="774535"/>
              </a:xfrm>
              <a:prstGeom prst="rect">
                <a:avLst/>
              </a:prstGeom>
              <a:noFill/>
              <a:ln w="9525">
                <a:noFill/>
                <a:miter lim="800000"/>
                <a:headEnd/>
                <a:tailEnd/>
              </a:ln>
            </p:spPr>
          </p:pic>
          <p:sp>
            <p:nvSpPr>
              <p:cNvPr id="79" name="Text Box 12"/>
              <p:cNvSpPr txBox="1">
                <a:spLocks noChangeArrowheads="1"/>
              </p:cNvSpPr>
              <p:nvPr/>
            </p:nvSpPr>
            <p:spPr bwMode="auto">
              <a:xfrm>
                <a:off x="5062254" y="2513540"/>
                <a:ext cx="389653"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C</a:t>
                </a:r>
              </a:p>
            </p:txBody>
          </p:sp>
        </p:grpSp>
        <p:grpSp>
          <p:nvGrpSpPr>
            <p:cNvPr id="75" name="Groupe 100"/>
            <p:cNvGrpSpPr>
              <a:grpSpLocks/>
            </p:cNvGrpSpPr>
            <p:nvPr/>
          </p:nvGrpSpPr>
          <p:grpSpPr bwMode="auto">
            <a:xfrm>
              <a:off x="7068038" y="3563938"/>
              <a:ext cx="595313" cy="639724"/>
              <a:chOff x="7988465" y="2390940"/>
              <a:chExt cx="774535" cy="827902"/>
            </a:xfrm>
          </p:grpSpPr>
          <p:pic>
            <p:nvPicPr>
              <p:cNvPr id="76" name="Picture 2" descr="D:\Profiles\mring\My Documents\Icons_MI\128x128\plain\data.png"/>
              <p:cNvPicPr>
                <a:picLocks noChangeAspect="1" noChangeArrowheads="1"/>
              </p:cNvPicPr>
              <p:nvPr/>
            </p:nvPicPr>
            <p:blipFill>
              <a:blip r:embed="rId3" cstate="print"/>
              <a:srcRect/>
              <a:stretch>
                <a:fillRect/>
              </a:stretch>
            </p:blipFill>
            <p:spPr bwMode="auto">
              <a:xfrm>
                <a:off x="7988465" y="2390940"/>
                <a:ext cx="774535" cy="774535"/>
              </a:xfrm>
              <a:prstGeom prst="rect">
                <a:avLst/>
              </a:prstGeom>
              <a:noFill/>
              <a:ln w="9525">
                <a:noFill/>
                <a:miter lim="800000"/>
                <a:headEnd/>
                <a:tailEnd/>
              </a:ln>
            </p:spPr>
          </p:pic>
          <p:sp>
            <p:nvSpPr>
              <p:cNvPr id="77" name="Text Box 12"/>
              <p:cNvSpPr txBox="1">
                <a:spLocks noChangeArrowheads="1"/>
              </p:cNvSpPr>
              <p:nvPr/>
            </p:nvSpPr>
            <p:spPr bwMode="auto">
              <a:xfrm>
                <a:off x="8182098" y="2541719"/>
                <a:ext cx="388855" cy="677123"/>
              </a:xfrm>
              <a:prstGeom prst="rect">
                <a:avLst/>
              </a:prstGeom>
              <a:noFill/>
              <a:ln w="9525">
                <a:noFill/>
                <a:miter lim="800000"/>
                <a:headEnd/>
                <a:tailEnd/>
              </a:ln>
            </p:spPr>
            <p:txBody>
              <a:bodyPr lIns="91435" tIns="45718" rIns="91435" bIns="45718">
                <a:spAutoFit/>
              </a:bodyPr>
              <a:lstStyle/>
              <a:p>
                <a:pPr algn="ctr">
                  <a:spcBef>
                    <a:spcPct val="50000"/>
                  </a:spcBef>
                  <a:buClr>
                    <a:srgbClr val="6600CC"/>
                  </a:buClr>
                  <a:defRPr/>
                </a:pPr>
                <a:r>
                  <a:rPr lang="en-US" sz="2800" b="1" dirty="0">
                    <a:solidFill>
                      <a:schemeClr val="bg1"/>
                    </a:solidFill>
                    <a:cs typeface="Arial" charset="0"/>
                    <a:sym typeface="Arial" charset="0"/>
                  </a:rPr>
                  <a:t>P</a:t>
                </a:r>
              </a:p>
            </p:txBody>
          </p:sp>
        </p:grpSp>
      </p:grpSp>
    </p:spTree>
    <p:extLst>
      <p:ext uri="{BB962C8B-B14F-4D97-AF65-F5344CB8AC3E}">
        <p14:creationId xmlns:p14="http://schemas.microsoft.com/office/powerpoint/2010/main" xmlns="" val="41579437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b="1" dirty="0" smtClean="0"/>
              <a:t>Pre-requisites</a:t>
            </a:r>
          </a:p>
          <a:p>
            <a:pPr lvl="1">
              <a:spcBef>
                <a:spcPts val="0"/>
              </a:spcBef>
            </a:pPr>
            <a:r>
              <a:rPr lang="en-US" sz="1600" dirty="0" smtClean="0"/>
              <a:t>The dynamic fields must be created in Entity Management.</a:t>
            </a:r>
          </a:p>
          <a:p>
            <a:pPr lvl="1">
              <a:spcBef>
                <a:spcPts val="0"/>
              </a:spcBef>
            </a:pPr>
            <a:r>
              <a:rPr lang="en-US" sz="1600" dirty="0" smtClean="0"/>
              <a:t>A specific field must be set for an</a:t>
            </a:r>
            <a:r>
              <a:rPr lang="en-US" sz="1600" b="1" dirty="0" smtClean="0">
                <a:solidFill>
                  <a:schemeClr val="tx2"/>
                </a:solidFill>
              </a:rPr>
              <a:t> </a:t>
            </a:r>
            <a:r>
              <a:rPr lang="en-US" sz="1600" b="1" dirty="0" err="1" smtClean="0">
                <a:solidFill>
                  <a:srgbClr val="23A3FF"/>
                </a:solidFill>
              </a:rPr>
              <a:t>External_ID</a:t>
            </a:r>
            <a:endParaRPr lang="en-US" sz="1600" dirty="0" smtClean="0">
              <a:solidFill>
                <a:srgbClr val="23A3FF"/>
              </a:solidFill>
              <a:latin typeface="Arial" charset="0"/>
            </a:endParaRPr>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a:t>
            </a:r>
            <a:endParaRPr lang="en-GB" dirty="0"/>
          </a:p>
        </p:txBody>
      </p:sp>
      <p:pic>
        <p:nvPicPr>
          <p:cNvPr id="5" name="Picture 2"/>
          <p:cNvPicPr>
            <a:picLocks noChangeAspect="1" noChangeArrowheads="1"/>
          </p:cNvPicPr>
          <p:nvPr/>
        </p:nvPicPr>
        <p:blipFill>
          <a:blip r:embed="rId2" cstate="print"/>
          <a:srcRect l="604" t="1996"/>
          <a:stretch>
            <a:fillRect/>
          </a:stretch>
        </p:blipFill>
        <p:spPr bwMode="auto">
          <a:xfrm>
            <a:off x="482056" y="2447470"/>
            <a:ext cx="8179889" cy="3484839"/>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4633135" y="4831895"/>
            <a:ext cx="3932560" cy="161925"/>
          </a:xfrm>
          <a:prstGeom prst="rect">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42794"/>
            <a:ext cx="8279999" cy="4478921"/>
          </a:xfrm>
        </p:spPr>
        <p:txBody>
          <a:bodyPr/>
          <a:lstStyle/>
          <a:p>
            <a:pPr>
              <a:spcBef>
                <a:spcPts val="0"/>
              </a:spcBef>
            </a:pPr>
            <a:r>
              <a:rPr lang="en-US" sz="1800" b="1" dirty="0" smtClean="0"/>
              <a:t>Pre-requisites</a:t>
            </a:r>
          </a:p>
          <a:p>
            <a:pPr lvl="1">
              <a:spcBef>
                <a:spcPts val="0"/>
              </a:spcBef>
            </a:pPr>
            <a:r>
              <a:rPr lang="en-US" sz="1600" dirty="0" smtClean="0"/>
              <a:t>Then the </a:t>
            </a:r>
            <a:r>
              <a:rPr lang="en-US" sz="1600" dirty="0" err="1" smtClean="0"/>
              <a:t>dataloading</a:t>
            </a:r>
            <a:r>
              <a:rPr lang="en-US" sz="1600" dirty="0" smtClean="0"/>
              <a:t> file must be available</a:t>
            </a:r>
          </a:p>
          <a:p>
            <a:pPr lvl="1">
              <a:spcBef>
                <a:spcPts val="0"/>
              </a:spcBef>
              <a:buNone/>
            </a:pPr>
            <a:endParaRPr lang="en-US" sz="1600" dirty="0" smtClean="0"/>
          </a:p>
          <a:p>
            <a:pPr lvl="1">
              <a:spcBef>
                <a:spcPts val="0"/>
              </a:spcBef>
              <a:buNone/>
            </a:pPr>
            <a:r>
              <a:rPr lang="en-US" sz="1600" dirty="0" smtClean="0"/>
              <a:t>The file must be created in a text editor.</a:t>
            </a:r>
          </a:p>
          <a:p>
            <a:pPr lvl="1">
              <a:spcBef>
                <a:spcPts val="0"/>
              </a:spcBef>
              <a:buNone/>
            </a:pPr>
            <a:endParaRPr lang="en-US" sz="1600" dirty="0" smtClean="0"/>
          </a:p>
          <a:p>
            <a:pPr lvl="1">
              <a:spcBef>
                <a:spcPts val="0"/>
              </a:spcBef>
              <a:buNone/>
            </a:pPr>
            <a:endParaRPr lang="en-US" sz="1600" dirty="0" smtClean="0"/>
          </a:p>
          <a:p>
            <a:pPr lvl="1">
              <a:spcBef>
                <a:spcPts val="0"/>
              </a:spcBef>
              <a:buNone/>
            </a:pPr>
            <a:endParaRPr lang="en-US" sz="1600" dirty="0" smtClean="0"/>
          </a:p>
          <a:p>
            <a:pPr lvl="1">
              <a:spcBef>
                <a:spcPts val="0"/>
              </a:spcBef>
              <a:buNone/>
            </a:pPr>
            <a:endParaRPr lang="en-US" sz="1600" dirty="0" smtClean="0"/>
          </a:p>
          <a:p>
            <a:pPr lvl="1">
              <a:spcBef>
                <a:spcPts val="0"/>
              </a:spcBef>
              <a:buNone/>
            </a:pPr>
            <a:endParaRPr lang="en-US" sz="1600" dirty="0" smtClean="0"/>
          </a:p>
          <a:p>
            <a:pPr lvl="1">
              <a:spcBef>
                <a:spcPts val="0"/>
              </a:spcBef>
              <a:buNone/>
            </a:pPr>
            <a:endParaRPr lang="en-US" sz="1600" dirty="0" smtClean="0"/>
          </a:p>
          <a:p>
            <a:pPr lvl="1">
              <a:spcBef>
                <a:spcPts val="0"/>
              </a:spcBef>
              <a:buNone/>
            </a:pPr>
            <a:endParaRPr lang="en-US" sz="1600" dirty="0" smtClean="0"/>
          </a:p>
          <a:p>
            <a:pPr lvl="1">
              <a:spcBef>
                <a:spcPts val="0"/>
              </a:spcBef>
            </a:pPr>
            <a:r>
              <a:rPr lang="en-US" sz="1600" b="1" dirty="0" err="1" smtClean="0"/>
              <a:t>MoveIt</a:t>
            </a:r>
            <a:r>
              <a:rPr lang="en-US" sz="1600" b="1" dirty="0" smtClean="0"/>
              <a:t> Directory</a:t>
            </a:r>
          </a:p>
          <a:p>
            <a:pPr lvl="2">
              <a:spcBef>
                <a:spcPts val="0"/>
              </a:spcBef>
            </a:pPr>
            <a:r>
              <a:rPr lang="en-US" sz="1400" dirty="0" smtClean="0"/>
              <a:t>The directory must be manually created in the Standard directory structure</a:t>
            </a:r>
          </a:p>
          <a:p>
            <a:pPr lvl="1">
              <a:spcBef>
                <a:spcPts val="0"/>
              </a:spcBef>
              <a:buNone/>
            </a:pPr>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a:t>
            </a:r>
            <a:endParaRPr lang="en-GB" dirty="0"/>
          </a:p>
        </p:txBody>
      </p:sp>
      <p:pic>
        <p:nvPicPr>
          <p:cNvPr id="7" name="Picture 3"/>
          <p:cNvPicPr>
            <a:picLocks noChangeAspect="1" noChangeArrowheads="1"/>
          </p:cNvPicPr>
          <p:nvPr/>
        </p:nvPicPr>
        <p:blipFill>
          <a:blip r:embed="rId2" cstate="print"/>
          <a:srcRect/>
          <a:stretch>
            <a:fillRect/>
          </a:stretch>
        </p:blipFill>
        <p:spPr bwMode="auto">
          <a:xfrm>
            <a:off x="454844" y="2385769"/>
            <a:ext cx="4829175" cy="657225"/>
          </a:xfrm>
          <a:prstGeom prst="rect">
            <a:avLst/>
          </a:prstGeom>
          <a:ln>
            <a:noFill/>
          </a:ln>
          <a:effectLst>
            <a:outerShdw blurRad="292100" dist="139700" dir="2700000" algn="tl" rotWithShape="0">
              <a:srgbClr val="333333">
                <a:alpha val="65000"/>
              </a:srgbClr>
            </a:outerShdw>
          </a:effectLst>
        </p:spPr>
      </p:pic>
      <p:grpSp>
        <p:nvGrpSpPr>
          <p:cNvPr id="8" name="Groupe 5"/>
          <p:cNvGrpSpPr/>
          <p:nvPr/>
        </p:nvGrpSpPr>
        <p:grpSpPr>
          <a:xfrm>
            <a:off x="5921424" y="1505426"/>
            <a:ext cx="3043064" cy="2088232"/>
            <a:chOff x="3099908" y="1350870"/>
            <a:chExt cx="3152877" cy="2497523"/>
          </a:xfrm>
        </p:grpSpPr>
        <p:sp>
          <p:nvSpPr>
            <p:cNvPr id="9" name="Rectangle 8"/>
            <p:cNvSpPr/>
            <p:nvPr/>
          </p:nvSpPr>
          <p:spPr>
            <a:xfrm>
              <a:off x="3720955" y="1350870"/>
              <a:ext cx="2531830" cy="249752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endParaRPr lang="en-US" sz="4000" dirty="0" smtClean="0"/>
            </a:p>
            <a:p>
              <a:pPr marL="182563">
                <a:buFont typeface="Wingdings" pitchFamily="2" charset="2"/>
                <a:buChar char="§"/>
              </a:pPr>
              <a:endParaRPr lang="en-US" sz="1200" dirty="0" smtClean="0"/>
            </a:p>
            <a:p>
              <a:pPr marL="182563">
                <a:buFont typeface="Wingdings" pitchFamily="2" charset="2"/>
                <a:buChar char="§"/>
              </a:pPr>
              <a:r>
                <a:rPr lang="en-US" sz="1400" dirty="0" smtClean="0"/>
                <a:t>Use </a:t>
              </a:r>
              <a:r>
                <a:rPr lang="en-US" sz="1400" b="1" dirty="0" smtClean="0"/>
                <a:t>Headers</a:t>
              </a:r>
              <a:endParaRPr lang="en-US" sz="1400" dirty="0" smtClean="0"/>
            </a:p>
            <a:p>
              <a:pPr marL="182563">
                <a:buFont typeface="Wingdings" pitchFamily="2" charset="2"/>
                <a:buChar char="§"/>
              </a:pPr>
              <a:r>
                <a:rPr lang="en-US" sz="1400" dirty="0" smtClean="0"/>
                <a:t> Format  </a:t>
              </a:r>
              <a:r>
                <a:rPr lang="en-US" sz="1400" b="1" dirty="0" smtClean="0"/>
                <a:t>UTF-8</a:t>
              </a:r>
            </a:p>
            <a:p>
              <a:pPr marL="182563">
                <a:buFont typeface="Wingdings" pitchFamily="2" charset="2"/>
                <a:buChar char="§"/>
              </a:pPr>
              <a:r>
                <a:rPr lang="en-US" sz="1400" dirty="0" smtClean="0"/>
                <a:t>Must contain:</a:t>
              </a:r>
            </a:p>
            <a:p>
              <a:pPr marL="349250" lvl="1">
                <a:buFont typeface="Wingdings" pitchFamily="2" charset="2"/>
                <a:buChar char="§"/>
              </a:pPr>
              <a:r>
                <a:rPr lang="en-US" sz="1400" b="1" dirty="0" err="1" smtClean="0"/>
                <a:t>External_ID</a:t>
              </a:r>
              <a:endParaRPr lang="en-US" sz="1400" b="1" dirty="0" smtClean="0"/>
            </a:p>
            <a:p>
              <a:pPr marL="349250" lvl="1">
                <a:buFont typeface="Arial" pitchFamily="34" charset="0"/>
                <a:buChar char="•"/>
              </a:pPr>
              <a:r>
                <a:rPr lang="en-US" sz="1400" b="1" dirty="0" smtClean="0"/>
                <a:t>External </a:t>
              </a:r>
              <a:r>
                <a:rPr lang="en-US" sz="1400" b="1" dirty="0" err="1" smtClean="0"/>
                <a:t>Customer_ID</a:t>
              </a:r>
              <a:endParaRPr lang="en-US" sz="1400" b="1" dirty="0" smtClean="0"/>
            </a:p>
            <a:p>
              <a:pPr algn="ctr"/>
              <a:endParaRPr lang="en-US" sz="1100" dirty="0"/>
            </a:p>
            <a:p>
              <a:pPr algn="ctr"/>
              <a:endParaRPr lang="en-US" sz="1100" dirty="0" smtClean="0"/>
            </a:p>
            <a:p>
              <a:pPr algn="ctr"/>
              <a:endParaRPr lang="en-US" sz="1100" dirty="0"/>
            </a:p>
          </p:txBody>
        </p:sp>
        <p:sp>
          <p:nvSpPr>
            <p:cNvPr id="10" name="Rectangle 9"/>
            <p:cNvSpPr/>
            <p:nvPr/>
          </p:nvSpPr>
          <p:spPr>
            <a:xfrm rot="16200000">
              <a:off x="2149002" y="2301776"/>
              <a:ext cx="2497523" cy="5957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Input File</a:t>
              </a:r>
              <a:endParaRPr lang="en-US" sz="1600" b="1" dirty="0">
                <a:solidFill>
                  <a:schemeClr val="bg1"/>
                </a:solidFill>
              </a:endParaRPr>
            </a:p>
          </p:txBody>
        </p:sp>
        <p:sp>
          <p:nvSpPr>
            <p:cNvPr id="11" name="TextBox 4"/>
            <p:cNvSpPr txBox="1"/>
            <p:nvPr/>
          </p:nvSpPr>
          <p:spPr>
            <a:xfrm>
              <a:off x="4278019" y="1383159"/>
              <a:ext cx="1806149" cy="461665"/>
            </a:xfrm>
            <a:prstGeom prst="rect">
              <a:avLst/>
            </a:prstGeom>
            <a:noFill/>
          </p:spPr>
          <p:txBody>
            <a:bodyPr wrap="square" rtlCol="0">
              <a:spAutoFit/>
            </a:bodyPr>
            <a:lstStyle/>
            <a:p>
              <a:pPr algn="r"/>
              <a:r>
                <a:rPr lang="en-US" sz="2000" b="1" dirty="0" smtClean="0">
                  <a:solidFill>
                    <a:schemeClr val="bg1"/>
                  </a:solidFill>
                </a:rPr>
                <a:t>KNOW</a:t>
              </a:r>
              <a:endParaRPr lang="en-US" sz="2000" b="1" dirty="0">
                <a:solidFill>
                  <a:schemeClr val="bg1"/>
                </a:solidFill>
              </a:endParaRPr>
            </a:p>
          </p:txBody>
        </p:sp>
        <p:cxnSp>
          <p:nvCxnSpPr>
            <p:cNvPr id="12" name="Straight Connector 33"/>
            <p:cNvCxnSpPr/>
            <p:nvPr/>
          </p:nvCxnSpPr>
          <p:spPr>
            <a:xfrm>
              <a:off x="4328137" y="1844824"/>
              <a:ext cx="174602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3" name="Picture 12" descr="C:\Users\jlecoz\Desktop\know_PRINT.png"/>
            <p:cNvPicPr>
              <a:picLocks noChangeAspect="1" noChangeArrowheads="1"/>
            </p:cNvPicPr>
            <p:nvPr/>
          </p:nvPicPr>
          <p:blipFill rotWithShape="1">
            <a:blip r:embed="rId3" cstate="email">
              <a:extLst>
                <a:ext uri="{28A0092B-C50C-407E-A947-70E740481C1C}">
                  <a14:useLocalDpi xmlns:a14="http://schemas.microsoft.com/office/drawing/2010/main" xmlns="" val="0"/>
                </a:ext>
              </a:extLst>
            </a:blip>
            <a:srcRect b="38243"/>
            <a:stretch/>
          </p:blipFill>
          <p:spPr bwMode="auto">
            <a:xfrm>
              <a:off x="3707904" y="1401286"/>
              <a:ext cx="670383" cy="41400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4" name="Picture 7" descr="warning"/>
          <p:cNvPicPr>
            <a:picLocks noChangeAspect="1" noChangeArrowheads="1"/>
          </p:cNvPicPr>
          <p:nvPr/>
        </p:nvPicPr>
        <p:blipFill>
          <a:blip r:embed="rId4" cstate="print"/>
          <a:srcRect/>
          <a:stretch>
            <a:fillRect/>
          </a:stretch>
        </p:blipFill>
        <p:spPr bwMode="auto">
          <a:xfrm>
            <a:off x="219969" y="3389589"/>
            <a:ext cx="554732" cy="524103"/>
          </a:xfrm>
          <a:prstGeom prst="rect">
            <a:avLst/>
          </a:prstGeom>
          <a:noFill/>
          <a:ln w="9525">
            <a:noFill/>
            <a:miter lim="800000"/>
            <a:headEnd/>
            <a:tailEnd/>
          </a:ln>
        </p:spPr>
      </p:pic>
      <p:sp>
        <p:nvSpPr>
          <p:cNvPr id="15" name="TextBox 14"/>
          <p:cNvSpPr txBox="1"/>
          <p:nvPr/>
        </p:nvSpPr>
        <p:spPr>
          <a:xfrm>
            <a:off x="232669" y="3613541"/>
            <a:ext cx="8859894" cy="584775"/>
          </a:xfrm>
          <a:prstGeom prst="rect">
            <a:avLst/>
          </a:prstGeom>
          <a:noFill/>
        </p:spPr>
        <p:txBody>
          <a:bodyPr wrap="square" rtlCol="0">
            <a:spAutoFit/>
          </a:bodyPr>
          <a:lstStyle/>
          <a:p>
            <a:r>
              <a:rPr lang="fr-FR" sz="1600" b="1" dirty="0" smtClean="0">
                <a:solidFill>
                  <a:srgbClr val="23A3FF"/>
                </a:solidFill>
              </a:rPr>
              <a:t>         If the option « has a header » </a:t>
            </a:r>
            <a:r>
              <a:rPr lang="fr-FR" sz="1600" b="1" dirty="0" err="1" smtClean="0">
                <a:solidFill>
                  <a:srgbClr val="23A3FF"/>
                </a:solidFill>
              </a:rPr>
              <a:t>is</a:t>
            </a:r>
            <a:r>
              <a:rPr lang="fr-FR" sz="1600" b="1" dirty="0" smtClean="0">
                <a:solidFill>
                  <a:srgbClr val="23A3FF"/>
                </a:solidFill>
              </a:rPr>
              <a:t> not </a:t>
            </a:r>
            <a:r>
              <a:rPr lang="fr-FR" sz="1600" b="1" dirty="0" err="1" smtClean="0">
                <a:solidFill>
                  <a:srgbClr val="23A3FF"/>
                </a:solidFill>
              </a:rPr>
              <a:t>enabled</a:t>
            </a:r>
            <a:r>
              <a:rPr lang="fr-FR" sz="1600" b="1" dirty="0" smtClean="0">
                <a:solidFill>
                  <a:srgbClr val="23A3FF"/>
                </a:solidFill>
              </a:rPr>
              <a:t> </a:t>
            </a:r>
            <a:r>
              <a:rPr lang="fr-FR" sz="1600" b="1" dirty="0" err="1" smtClean="0">
                <a:solidFill>
                  <a:srgbClr val="23A3FF"/>
                </a:solidFill>
              </a:rPr>
              <a:t>from</a:t>
            </a:r>
            <a:r>
              <a:rPr lang="fr-FR" sz="1600" b="1" dirty="0" smtClean="0">
                <a:solidFill>
                  <a:srgbClr val="23A3FF"/>
                </a:solidFill>
              </a:rPr>
              <a:t> the File Reader </a:t>
            </a:r>
            <a:r>
              <a:rPr lang="fr-FR" sz="1600" b="1" dirty="0" err="1" smtClean="0">
                <a:solidFill>
                  <a:srgbClr val="23A3FF"/>
                </a:solidFill>
              </a:rPr>
              <a:t>task</a:t>
            </a:r>
            <a:r>
              <a:rPr lang="fr-FR" sz="1600" b="1" dirty="0" smtClean="0">
                <a:solidFill>
                  <a:srgbClr val="23A3FF"/>
                </a:solidFill>
              </a:rPr>
              <a:t>, the header </a:t>
            </a:r>
            <a:r>
              <a:rPr lang="fr-FR" sz="1600" b="1" dirty="0" err="1" smtClean="0">
                <a:solidFill>
                  <a:srgbClr val="23A3FF"/>
                </a:solidFill>
              </a:rPr>
              <a:t>row</a:t>
            </a:r>
            <a:r>
              <a:rPr lang="fr-FR" sz="1600" b="1" dirty="0" smtClean="0">
                <a:solidFill>
                  <a:srgbClr val="23A3FF"/>
                </a:solidFill>
              </a:rPr>
              <a:t> of a data </a:t>
            </a:r>
            <a:r>
              <a:rPr lang="fr-FR" sz="1600" b="1" dirty="0" err="1" smtClean="0">
                <a:solidFill>
                  <a:srgbClr val="23A3FF"/>
                </a:solidFill>
              </a:rPr>
              <a:t>loading</a:t>
            </a:r>
            <a:r>
              <a:rPr lang="fr-FR" sz="1600" b="1" dirty="0" smtClean="0">
                <a:solidFill>
                  <a:srgbClr val="23A3FF"/>
                </a:solidFill>
              </a:rPr>
              <a:t> file </a:t>
            </a:r>
            <a:r>
              <a:rPr lang="fr-FR" sz="1600" b="1" dirty="0" err="1" smtClean="0">
                <a:solidFill>
                  <a:srgbClr val="23A3FF"/>
                </a:solidFill>
              </a:rPr>
              <a:t>will</a:t>
            </a:r>
            <a:r>
              <a:rPr lang="fr-FR" sz="1600" b="1" dirty="0" smtClean="0">
                <a:solidFill>
                  <a:srgbClr val="23A3FF"/>
                </a:solidFill>
              </a:rPr>
              <a:t> </a:t>
            </a:r>
            <a:r>
              <a:rPr lang="fr-FR" sz="1600" b="1" dirty="0" err="1" smtClean="0">
                <a:solidFill>
                  <a:srgbClr val="23A3FF"/>
                </a:solidFill>
              </a:rPr>
              <a:t>be</a:t>
            </a:r>
            <a:r>
              <a:rPr lang="fr-FR" sz="1600" b="1" dirty="0" smtClean="0">
                <a:solidFill>
                  <a:srgbClr val="23A3FF"/>
                </a:solidFill>
              </a:rPr>
              <a:t> </a:t>
            </a:r>
            <a:r>
              <a:rPr lang="fr-FR" sz="1600" b="1" dirty="0" err="1" smtClean="0">
                <a:solidFill>
                  <a:srgbClr val="23A3FF"/>
                </a:solidFill>
              </a:rPr>
              <a:t>processed</a:t>
            </a:r>
            <a:r>
              <a:rPr lang="fr-FR" sz="1600" b="1" dirty="0" smtClean="0">
                <a:solidFill>
                  <a:srgbClr val="23A3FF"/>
                </a:solidFill>
              </a:rPr>
              <a:t> as a </a:t>
            </a:r>
            <a:r>
              <a:rPr lang="fr-FR" sz="1600" b="1" dirty="0" err="1" smtClean="0">
                <a:solidFill>
                  <a:srgbClr val="23A3FF"/>
                </a:solidFill>
              </a:rPr>
              <a:t>regular</a:t>
            </a:r>
            <a:r>
              <a:rPr lang="fr-FR" sz="1600" b="1" dirty="0" smtClean="0">
                <a:solidFill>
                  <a:srgbClr val="23A3FF"/>
                </a:solidFill>
              </a:rPr>
              <a:t> </a:t>
            </a:r>
            <a:r>
              <a:rPr lang="fr-FR" sz="1600" b="1" dirty="0" err="1" smtClean="0">
                <a:solidFill>
                  <a:srgbClr val="23A3FF"/>
                </a:solidFill>
              </a:rPr>
              <a:t>row</a:t>
            </a:r>
            <a:r>
              <a:rPr lang="fr-FR" sz="1600" b="1" dirty="0" smtClean="0">
                <a:solidFill>
                  <a:srgbClr val="23A3FF"/>
                </a:solidFill>
              </a:rPr>
              <a:t> and </a:t>
            </a:r>
            <a:r>
              <a:rPr lang="fr-FR" sz="1600" b="1" dirty="0" err="1" smtClean="0">
                <a:solidFill>
                  <a:srgbClr val="23A3FF"/>
                </a:solidFill>
              </a:rPr>
              <a:t>therefore</a:t>
            </a:r>
            <a:r>
              <a:rPr lang="fr-FR" sz="1600" b="1" dirty="0" smtClean="0">
                <a:solidFill>
                  <a:srgbClr val="23A3FF"/>
                </a:solidFill>
              </a:rPr>
              <a:t> </a:t>
            </a:r>
            <a:r>
              <a:rPr lang="fr-FR" sz="1600" b="1" dirty="0" err="1" smtClean="0">
                <a:solidFill>
                  <a:srgbClr val="23A3FF"/>
                </a:solidFill>
              </a:rPr>
              <a:t>will</a:t>
            </a:r>
            <a:r>
              <a:rPr lang="fr-FR" sz="1600" b="1" dirty="0" smtClean="0">
                <a:solidFill>
                  <a:srgbClr val="23A3FF"/>
                </a:solidFill>
              </a:rPr>
              <a:t> </a:t>
            </a:r>
            <a:r>
              <a:rPr lang="fr-FR" sz="1600" b="1" dirty="0" err="1" smtClean="0">
                <a:solidFill>
                  <a:srgbClr val="23A3FF"/>
                </a:solidFill>
              </a:rPr>
              <a:t>be</a:t>
            </a:r>
            <a:r>
              <a:rPr lang="fr-FR" sz="1600" b="1" dirty="0" smtClean="0">
                <a:solidFill>
                  <a:srgbClr val="23A3FF"/>
                </a:solidFill>
              </a:rPr>
              <a:t> </a:t>
            </a:r>
            <a:r>
              <a:rPr lang="fr-FR" sz="1600" b="1" dirty="0" err="1" smtClean="0">
                <a:solidFill>
                  <a:srgbClr val="23A3FF"/>
                </a:solidFill>
              </a:rPr>
              <a:t>rejected</a:t>
            </a:r>
            <a:endParaRPr lang="fr-FR" sz="1600" b="1" dirty="0">
              <a:solidFill>
                <a:srgbClr val="23A3FF"/>
              </a:solidFill>
            </a:endParaRPr>
          </a:p>
        </p:txBody>
      </p:sp>
      <p:pic>
        <p:nvPicPr>
          <p:cNvPr id="16" name="Picture 3"/>
          <p:cNvPicPr>
            <a:picLocks noChangeAspect="1" noChangeArrowheads="1"/>
          </p:cNvPicPr>
          <p:nvPr/>
        </p:nvPicPr>
        <p:blipFill>
          <a:blip r:embed="rId5" cstate="print"/>
          <a:srcRect b="9715"/>
          <a:stretch>
            <a:fillRect/>
          </a:stretch>
        </p:blipFill>
        <p:spPr bwMode="auto">
          <a:xfrm>
            <a:off x="1484855" y="4827283"/>
            <a:ext cx="5172075" cy="1461939"/>
          </a:xfrm>
          <a:prstGeom prst="rect">
            <a:avLst/>
          </a:prstGeom>
          <a:ln>
            <a:noFill/>
          </a:ln>
          <a:effectLst>
            <a:outerShdw blurRad="292100" dist="139700" dir="2700000" algn="tl" rotWithShape="0">
              <a:srgbClr val="333333">
                <a:alpha val="65000"/>
              </a:srgbClr>
            </a:outerShdw>
          </a:effectLst>
        </p:spPr>
      </p:pic>
      <p:sp>
        <p:nvSpPr>
          <p:cNvPr id="18" name="Rectangle à coins arrondis 4"/>
          <p:cNvSpPr>
            <a:spLocks noChangeArrowheads="1"/>
          </p:cNvSpPr>
          <p:nvPr/>
        </p:nvSpPr>
        <p:spPr bwMode="auto">
          <a:xfrm>
            <a:off x="4863511" y="569565"/>
            <a:ext cx="3928573" cy="817245"/>
          </a:xfrm>
          <a:prstGeom prst="wedgeRoundRectCallout">
            <a:avLst>
              <a:gd name="adj1" fmla="val -66617"/>
              <a:gd name="adj2" fmla="val 17693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Header’s fields names must not start with a number or Preview of the file will not be possible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42794"/>
            <a:ext cx="8279999" cy="4478921"/>
          </a:xfrm>
        </p:spPr>
        <p:txBody>
          <a:bodyPr/>
          <a:lstStyle/>
          <a:p>
            <a:pPr>
              <a:spcBef>
                <a:spcPts val="0"/>
              </a:spcBef>
            </a:pPr>
            <a:r>
              <a:rPr lang="en-US" sz="1800" b="1" dirty="0" smtClean="0"/>
              <a:t>Pre-requisites</a:t>
            </a:r>
          </a:p>
          <a:p>
            <a:pPr lvl="1">
              <a:spcBef>
                <a:spcPts val="0"/>
              </a:spcBef>
            </a:pPr>
            <a:r>
              <a:rPr lang="en-US" sz="1600" dirty="0" smtClean="0"/>
              <a:t>create the specific directory tree on the Master Application Server</a:t>
            </a:r>
          </a:p>
          <a:p>
            <a:pPr lvl="1">
              <a:spcBef>
                <a:spcPts val="0"/>
              </a:spcBef>
            </a:pPr>
            <a:endParaRPr lang="en-US" sz="1600" dirty="0" smtClean="0"/>
          </a:p>
          <a:p>
            <a:pPr lvl="2">
              <a:spcBef>
                <a:spcPts val="0"/>
              </a:spcBef>
              <a:buNone/>
            </a:pPr>
            <a:r>
              <a:rPr lang="en-US" b="1" dirty="0" smtClean="0">
                <a:solidFill>
                  <a:srgbClr val="23A3FF"/>
                </a:solidFill>
              </a:rPr>
              <a:t>1.</a:t>
            </a:r>
            <a:r>
              <a:rPr lang="en-US" sz="1400" dirty="0" smtClean="0">
                <a:solidFill>
                  <a:srgbClr val="23A3FF"/>
                </a:solidFill>
              </a:rPr>
              <a:t>	</a:t>
            </a:r>
            <a:r>
              <a:rPr lang="en-US" sz="1400" dirty="0" smtClean="0"/>
              <a:t>Create a new variable to target the new </a:t>
            </a:r>
            <a:r>
              <a:rPr lang="en-US" sz="1400" dirty="0" err="1" smtClean="0"/>
              <a:t>MoveIt</a:t>
            </a:r>
            <a:r>
              <a:rPr lang="en-US" sz="1400" dirty="0" smtClean="0"/>
              <a:t> directory</a:t>
            </a:r>
            <a:br>
              <a:rPr lang="en-US" sz="1400" dirty="0" smtClean="0"/>
            </a:br>
            <a:r>
              <a:rPr lang="en-US" sz="1400" dirty="0" smtClean="0"/>
              <a:t>		</a:t>
            </a:r>
            <a:r>
              <a:rPr lang="en-US" sz="1400" i="1" dirty="0" smtClean="0"/>
              <a:t>Example : </a:t>
            </a:r>
            <a:r>
              <a:rPr lang="en-US" sz="1400" b="1" i="1" dirty="0" smtClean="0"/>
              <a:t>$</a:t>
            </a:r>
            <a:r>
              <a:rPr lang="en-US" sz="1400" b="1" i="1" dirty="0" err="1" smtClean="0"/>
              <a:t>FTPRemoteDownloadPath</a:t>
            </a:r>
            <a:r>
              <a:rPr lang="en-US" sz="1400" b="1" i="1" dirty="0" smtClean="0"/>
              <a:t>$\Dynamic</a:t>
            </a:r>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pPr>
            <a:endParaRPr lang="en-US" sz="1400" b="1" i="1" dirty="0" smtClean="0"/>
          </a:p>
          <a:p>
            <a:pPr lvl="2">
              <a:spcBef>
                <a:spcPts val="0"/>
              </a:spcBef>
              <a:buNone/>
            </a:pPr>
            <a:r>
              <a:rPr lang="en-US" sz="1400" b="1" dirty="0" smtClean="0">
                <a:solidFill>
                  <a:srgbClr val="23A3FF"/>
                </a:solidFill>
              </a:rPr>
              <a:t>2.</a:t>
            </a:r>
            <a:r>
              <a:rPr lang="en-US" sz="1400" i="1" dirty="0" smtClean="0"/>
              <a:t>	</a:t>
            </a:r>
            <a:r>
              <a:rPr lang="en-US" sz="1400" dirty="0" smtClean="0"/>
              <a:t>Load a file in the new </a:t>
            </a:r>
            <a:r>
              <a:rPr lang="en-US" sz="1400" dirty="0" err="1" smtClean="0"/>
              <a:t>MoveIt</a:t>
            </a:r>
            <a:r>
              <a:rPr lang="en-US" sz="1400" dirty="0" smtClean="0"/>
              <a:t> directory </a:t>
            </a:r>
          </a:p>
          <a:p>
            <a:pPr lvl="2">
              <a:spcBef>
                <a:spcPts val="0"/>
              </a:spcBef>
              <a:buNone/>
            </a:pPr>
            <a:r>
              <a:rPr lang="en-US" sz="1400" b="1" dirty="0" smtClean="0">
                <a:solidFill>
                  <a:srgbClr val="23A3FF"/>
                </a:solidFill>
              </a:rPr>
              <a:t>3.</a:t>
            </a:r>
            <a:r>
              <a:rPr lang="en-US" sz="1400" dirty="0" smtClean="0"/>
              <a:t>	Import the standard Job </a:t>
            </a:r>
            <a:r>
              <a:rPr lang="en-US" sz="1400" b="1" dirty="0" smtClean="0"/>
              <a:t>DLS_SCHEDULER_DOWNLOAD </a:t>
            </a:r>
            <a:r>
              <a:rPr lang="en-US" sz="1400" dirty="0" smtClean="0"/>
              <a:t>in the new project</a:t>
            </a:r>
          </a:p>
          <a:p>
            <a:pPr lvl="2">
              <a:spcBef>
                <a:spcPts val="0"/>
              </a:spcBef>
              <a:buNone/>
            </a:pPr>
            <a:r>
              <a:rPr lang="en-US" sz="1400" b="1" dirty="0" smtClean="0">
                <a:solidFill>
                  <a:srgbClr val="23A3FF"/>
                </a:solidFill>
              </a:rPr>
              <a:t>4.</a:t>
            </a:r>
            <a:r>
              <a:rPr lang="en-US" sz="1400" dirty="0" smtClean="0">
                <a:solidFill>
                  <a:srgbClr val="23A3FF"/>
                </a:solidFill>
              </a:rPr>
              <a:t>	</a:t>
            </a:r>
            <a:r>
              <a:rPr lang="en-US" sz="1400" dirty="0" smtClean="0"/>
              <a:t>Setup this imported Job with the new variable</a:t>
            </a:r>
          </a:p>
          <a:p>
            <a:pPr lvl="2">
              <a:spcBef>
                <a:spcPts val="0"/>
              </a:spcBef>
              <a:buNone/>
            </a:pPr>
            <a:r>
              <a:rPr lang="en-US" sz="1400" b="1" dirty="0" smtClean="0">
                <a:solidFill>
                  <a:srgbClr val="23A3FF"/>
                </a:solidFill>
              </a:rPr>
              <a:t>5.</a:t>
            </a:r>
            <a:r>
              <a:rPr lang="en-US" sz="1400" dirty="0" smtClean="0"/>
              <a:t>	Run it : directories are created along the file processing</a:t>
            </a:r>
          </a:p>
          <a:p>
            <a:pPr lvl="1">
              <a:spcBef>
                <a:spcPts val="0"/>
              </a:spcBef>
            </a:pPr>
            <a:endParaRPr lang="en-US" sz="1600" dirty="0" smtClean="0"/>
          </a:p>
          <a:p>
            <a:pPr lvl="1">
              <a:spcBef>
                <a:spcPts val="0"/>
              </a:spcBef>
              <a:buNone/>
            </a:pPr>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a:t>
            </a:r>
            <a:endParaRPr lang="en-GB" dirty="0"/>
          </a:p>
        </p:txBody>
      </p:sp>
      <p:pic>
        <p:nvPicPr>
          <p:cNvPr id="17" name="Picture 2"/>
          <p:cNvPicPr>
            <a:picLocks noChangeAspect="1" noChangeArrowheads="1"/>
          </p:cNvPicPr>
          <p:nvPr/>
        </p:nvPicPr>
        <p:blipFill>
          <a:blip r:embed="rId2" cstate="print"/>
          <a:srcRect/>
          <a:stretch>
            <a:fillRect/>
          </a:stretch>
        </p:blipFill>
        <p:spPr bwMode="auto">
          <a:xfrm>
            <a:off x="1698372" y="2724000"/>
            <a:ext cx="3888432" cy="1730565"/>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242794"/>
            <a:ext cx="8279999" cy="4478921"/>
          </a:xfrm>
        </p:spPr>
        <p:txBody>
          <a:bodyPr/>
          <a:lstStyle/>
          <a:p>
            <a:pPr>
              <a:spcBef>
                <a:spcPts val="0"/>
              </a:spcBef>
            </a:pPr>
            <a:r>
              <a:rPr lang="en-US" sz="1800" dirty="0" smtClean="0">
                <a:solidFill>
                  <a:srgbClr val="23A3FF"/>
                </a:solidFill>
              </a:rPr>
              <a:t>Process followed by </a:t>
            </a:r>
            <a:r>
              <a:rPr lang="en-US" sz="1800" dirty="0" err="1" smtClean="0">
                <a:solidFill>
                  <a:srgbClr val="23A3FF"/>
                </a:solidFill>
              </a:rPr>
              <a:t>NexxusETL</a:t>
            </a:r>
            <a:r>
              <a:rPr lang="en-US" sz="1800" dirty="0" smtClean="0"/>
              <a:t> </a:t>
            </a:r>
            <a:r>
              <a:rPr lang="en-US" sz="1800" dirty="0" smtClean="0">
                <a:solidFill>
                  <a:srgbClr val="23A3FF"/>
                </a:solidFill>
              </a:rPr>
              <a:t>when running specific interfaces </a:t>
            </a:r>
          </a:p>
          <a:p>
            <a:pPr>
              <a:spcBef>
                <a:spcPts val="0"/>
              </a:spcBef>
            </a:pPr>
            <a:endParaRPr lang="en-US" sz="1800" dirty="0" smtClean="0">
              <a:solidFill>
                <a:srgbClr val="23A3FF"/>
              </a:solidFill>
            </a:endParaRPr>
          </a:p>
          <a:p>
            <a:pPr lvl="1">
              <a:spcBef>
                <a:spcPts val="0"/>
              </a:spcBef>
              <a:buNone/>
            </a:pPr>
            <a:r>
              <a:rPr lang="en-US" sz="1600" b="1" dirty="0" smtClean="0">
                <a:solidFill>
                  <a:srgbClr val="23A3FF"/>
                </a:solidFill>
              </a:rPr>
              <a:t>1. </a:t>
            </a:r>
            <a:r>
              <a:rPr lang="en-US" sz="1600" dirty="0" smtClean="0"/>
              <a:t>Download the file(s) in archive(s) from a dedicated directory of the </a:t>
            </a:r>
            <a:r>
              <a:rPr lang="en-US" sz="1600" b="1" dirty="0" err="1" smtClean="0"/>
              <a:t>MoveIt</a:t>
            </a:r>
            <a:r>
              <a:rPr lang="en-US" sz="1600" b="1" dirty="0" smtClean="0"/>
              <a:t> Platform</a:t>
            </a:r>
          </a:p>
          <a:p>
            <a:pPr lvl="1">
              <a:spcBef>
                <a:spcPts val="0"/>
              </a:spcBef>
            </a:pPr>
            <a:endParaRPr lang="en-US" sz="1600" b="1" dirty="0" smtClean="0"/>
          </a:p>
          <a:p>
            <a:pPr lvl="1">
              <a:spcBef>
                <a:spcPts val="0"/>
              </a:spcBef>
              <a:buNone/>
            </a:pPr>
            <a:r>
              <a:rPr lang="en-US" sz="1600" b="1" dirty="0" smtClean="0">
                <a:solidFill>
                  <a:srgbClr val="23A3FF"/>
                </a:solidFill>
              </a:rPr>
              <a:t>2. </a:t>
            </a:r>
            <a:r>
              <a:rPr lang="en-US" sz="1600" dirty="0" smtClean="0"/>
              <a:t>Extract the file(s) inside a specific directory of the </a:t>
            </a:r>
            <a:r>
              <a:rPr lang="en-US" sz="1600" b="1" dirty="0" smtClean="0"/>
              <a:t>Master Application Server</a:t>
            </a:r>
          </a:p>
          <a:p>
            <a:pPr lvl="1">
              <a:spcBef>
                <a:spcPts val="0"/>
              </a:spcBef>
            </a:pPr>
            <a:endParaRPr lang="en-US" sz="1600" b="1" dirty="0" smtClean="0"/>
          </a:p>
          <a:p>
            <a:pPr lvl="1">
              <a:spcBef>
                <a:spcPts val="0"/>
              </a:spcBef>
              <a:buNone/>
            </a:pPr>
            <a:r>
              <a:rPr lang="en-US" sz="1600" b="1" dirty="0" smtClean="0">
                <a:solidFill>
                  <a:srgbClr val="23A3FF"/>
                </a:solidFill>
              </a:rPr>
              <a:t>3</a:t>
            </a:r>
            <a:r>
              <a:rPr lang="en-US" sz="1600" dirty="0" smtClean="0"/>
              <a:t>. </a:t>
            </a:r>
            <a:r>
              <a:rPr lang="en-US" sz="1600" b="1" dirty="0" smtClean="0"/>
              <a:t>Load</a:t>
            </a:r>
            <a:r>
              <a:rPr lang="en-US" sz="1600" dirty="0" smtClean="0"/>
              <a:t> the file inside </a:t>
            </a:r>
            <a:r>
              <a:rPr lang="en-US" sz="1600" b="1" dirty="0" err="1" smtClean="0"/>
              <a:t>NexxusETL</a:t>
            </a:r>
            <a:r>
              <a:rPr lang="en-US" sz="1600" b="1" dirty="0" smtClean="0"/>
              <a:t> </a:t>
            </a:r>
          </a:p>
          <a:p>
            <a:pPr lvl="1">
              <a:spcBef>
                <a:spcPts val="0"/>
              </a:spcBef>
            </a:pPr>
            <a:endParaRPr lang="en-US" sz="1600" b="1" dirty="0" smtClean="0"/>
          </a:p>
          <a:p>
            <a:pPr lvl="1">
              <a:spcBef>
                <a:spcPts val="0"/>
              </a:spcBef>
              <a:buNone/>
            </a:pPr>
            <a:r>
              <a:rPr lang="en-US" sz="1600" b="1" dirty="0" smtClean="0">
                <a:solidFill>
                  <a:srgbClr val="23A3FF"/>
                </a:solidFill>
              </a:rPr>
              <a:t>4. </a:t>
            </a:r>
            <a:r>
              <a:rPr lang="en-US" sz="1600" b="1" dirty="0" smtClean="0"/>
              <a:t>Map</a:t>
            </a:r>
            <a:r>
              <a:rPr lang="en-US" sz="1600" dirty="0" smtClean="0"/>
              <a:t> the data to fit the format of the </a:t>
            </a:r>
            <a:r>
              <a:rPr lang="en-US" sz="1600" dirty="0" err="1" smtClean="0"/>
              <a:t>Nexxus</a:t>
            </a:r>
            <a:r>
              <a:rPr lang="en-US" sz="1600" dirty="0" smtClean="0"/>
              <a:t> MI Database</a:t>
            </a:r>
          </a:p>
          <a:p>
            <a:pPr lvl="1">
              <a:spcBef>
                <a:spcPts val="0"/>
              </a:spcBef>
            </a:pPr>
            <a:endParaRPr lang="en-US" sz="1600" dirty="0" smtClean="0"/>
          </a:p>
          <a:p>
            <a:pPr lvl="1">
              <a:spcBef>
                <a:spcPts val="0"/>
              </a:spcBef>
              <a:buNone/>
            </a:pPr>
            <a:r>
              <a:rPr lang="en-US" sz="1600" b="1" dirty="0" smtClean="0">
                <a:solidFill>
                  <a:srgbClr val="23A3FF"/>
                </a:solidFill>
              </a:rPr>
              <a:t>5. </a:t>
            </a:r>
            <a:r>
              <a:rPr lang="en-US" sz="1600" b="1" dirty="0" smtClean="0"/>
              <a:t>Upload</a:t>
            </a:r>
            <a:r>
              <a:rPr lang="en-US" sz="1600" dirty="0" smtClean="0"/>
              <a:t> the data into the </a:t>
            </a:r>
            <a:r>
              <a:rPr lang="en-US" sz="1600" dirty="0" err="1" smtClean="0"/>
              <a:t>Nexxus</a:t>
            </a:r>
            <a:r>
              <a:rPr lang="en-US" sz="1600" dirty="0" smtClean="0"/>
              <a:t> MI Database</a:t>
            </a:r>
          </a:p>
          <a:p>
            <a:pPr lvl="1">
              <a:spcBef>
                <a:spcPts val="0"/>
              </a:spcBef>
            </a:pPr>
            <a:endParaRPr lang="en-US" sz="1600" dirty="0" smtClean="0"/>
          </a:p>
          <a:p>
            <a:pPr lvl="1">
              <a:spcBef>
                <a:spcPts val="0"/>
              </a:spcBef>
              <a:buNone/>
            </a:pPr>
            <a:r>
              <a:rPr lang="en-US" sz="1600" b="1" dirty="0" smtClean="0">
                <a:solidFill>
                  <a:srgbClr val="23A3FF"/>
                </a:solidFill>
              </a:rPr>
              <a:t>6. </a:t>
            </a:r>
            <a:r>
              <a:rPr lang="en-US" sz="1600" dirty="0" smtClean="0"/>
              <a:t>Collect the error in files, stored in a specific directory of the </a:t>
            </a:r>
            <a:r>
              <a:rPr lang="en-US" sz="1600" b="1" dirty="0" smtClean="0"/>
              <a:t>Master Application            Server </a:t>
            </a:r>
          </a:p>
          <a:p>
            <a:pPr lvl="1">
              <a:spcBef>
                <a:spcPts val="0"/>
              </a:spcBef>
            </a:pPr>
            <a:endParaRPr lang="en-US" sz="1600" b="1" dirty="0" smtClean="0"/>
          </a:p>
          <a:p>
            <a:pPr lvl="1">
              <a:spcBef>
                <a:spcPts val="0"/>
              </a:spcBef>
              <a:buNone/>
            </a:pPr>
            <a:r>
              <a:rPr lang="en-US" sz="1600" b="1" dirty="0" smtClean="0">
                <a:solidFill>
                  <a:srgbClr val="23A3FF"/>
                </a:solidFill>
              </a:rPr>
              <a:t>7. </a:t>
            </a:r>
            <a:r>
              <a:rPr lang="en-US" sz="1600" dirty="0" smtClean="0"/>
              <a:t> Archive the error files and upload them in a dedicated directory of the </a:t>
            </a:r>
            <a:r>
              <a:rPr lang="en-US" sz="1600" b="1" dirty="0" err="1" smtClean="0"/>
              <a:t>MoveIt</a:t>
            </a:r>
            <a:r>
              <a:rPr lang="en-US" sz="1600" b="1" dirty="0" smtClean="0"/>
              <a:t> Platform </a:t>
            </a:r>
            <a:r>
              <a:rPr lang="en-US" sz="1600" dirty="0" smtClean="0"/>
              <a:t/>
            </a:r>
            <a:br>
              <a:rPr lang="en-US" sz="1600" dirty="0" smtClean="0"/>
            </a:br>
            <a:endParaRPr lang="en-US" sz="1600" dirty="0" smtClean="0"/>
          </a:p>
          <a:p>
            <a:pPr lvl="1">
              <a:spcBef>
                <a:spcPts val="0"/>
              </a:spcBef>
            </a:pPr>
            <a:endParaRPr lang="en-US" sz="1600" dirty="0" smtClean="0"/>
          </a:p>
          <a:p>
            <a:pPr lvl="1">
              <a:spcBef>
                <a:spcPts val="0"/>
              </a:spcBef>
            </a:pPr>
            <a:endParaRPr lang="en-US" sz="1600" dirty="0" smtClean="0">
              <a:solidFill>
                <a:srgbClr val="23A3FF"/>
              </a:solidFill>
            </a:endParaRPr>
          </a:p>
          <a:p>
            <a:pPr>
              <a:spcBef>
                <a:spcPts val="0"/>
              </a:spcBef>
            </a:pPr>
            <a:endParaRPr lang="en-US" sz="1800" b="1" dirty="0" smtClean="0"/>
          </a:p>
          <a:p>
            <a:pPr lvl="1">
              <a:spcBef>
                <a:spcPts val="0"/>
              </a:spcBef>
            </a:pPr>
            <a:endParaRPr lang="en-US" sz="1600" dirty="0" smtClean="0"/>
          </a:p>
          <a:p>
            <a:pPr lvl="1">
              <a:spcBef>
                <a:spcPts val="0"/>
              </a:spcBef>
              <a:buNone/>
            </a:pPr>
            <a:endParaRPr lang="en-US" sz="1600"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a:t>
            </a:r>
            <a:endParaRPr lang="en-GB" dirty="0"/>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Specific Interfaces Creation</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b="1" dirty="0" smtClean="0"/>
              <a:t>Methodology</a:t>
            </a:r>
          </a:p>
          <a:p>
            <a:pPr>
              <a:spcBef>
                <a:spcPts val="0"/>
              </a:spcBef>
            </a:pPr>
            <a:r>
              <a:rPr lang="en-US" sz="1800" b="1" dirty="0" smtClean="0"/>
              <a:t>A new Job must be created in </a:t>
            </a:r>
            <a:r>
              <a:rPr lang="en-US" sz="1800" b="1" dirty="0" err="1" smtClean="0"/>
              <a:t>NexxusETL</a:t>
            </a:r>
            <a:r>
              <a:rPr lang="en-US" sz="1800" b="1" dirty="0" smtClean="0"/>
              <a:t>.</a:t>
            </a:r>
          </a:p>
          <a:p>
            <a:pPr>
              <a:spcBef>
                <a:spcPts val="0"/>
              </a:spcBef>
            </a:pPr>
            <a:r>
              <a:rPr lang="en-US" sz="1800" dirty="0" smtClean="0"/>
              <a:t>It is generally made of at least three tasks following this order:</a:t>
            </a:r>
          </a:p>
          <a:p>
            <a:pPr>
              <a:spcBef>
                <a:spcPts val="0"/>
              </a:spcBef>
            </a:pPr>
            <a:endParaRPr lang="en-US" sz="1800" dirty="0" smtClean="0"/>
          </a:p>
          <a:p>
            <a:pPr lvl="1">
              <a:spcBef>
                <a:spcPts val="0"/>
              </a:spcBef>
            </a:pPr>
            <a:r>
              <a:rPr lang="en-US" sz="1600" dirty="0" smtClean="0"/>
              <a:t>1- File Reader</a:t>
            </a:r>
          </a:p>
          <a:p>
            <a:pPr lvl="1">
              <a:spcBef>
                <a:spcPts val="0"/>
              </a:spcBef>
            </a:pPr>
            <a:r>
              <a:rPr lang="en-US" sz="1600" dirty="0" smtClean="0"/>
              <a:t>2- Mapping</a:t>
            </a:r>
          </a:p>
          <a:p>
            <a:pPr lvl="1">
              <a:spcBef>
                <a:spcPts val="0"/>
              </a:spcBef>
            </a:pPr>
            <a:r>
              <a:rPr lang="en-US" sz="1600" dirty="0" smtClean="0"/>
              <a:t>3- Database Writer</a:t>
            </a:r>
          </a:p>
          <a:p>
            <a:pPr lvl="1">
              <a:spcBef>
                <a:spcPts val="0"/>
              </a:spcBef>
            </a:pPr>
            <a:endParaRPr lang="en-US" sz="1600" dirty="0" smtClean="0"/>
          </a:p>
          <a:p>
            <a:pPr marL="137160" lvl="2" indent="-137160">
              <a:spcBef>
                <a:spcPts val="0"/>
              </a:spcBef>
            </a:pPr>
            <a:r>
              <a:rPr lang="en-US" b="1" dirty="0" smtClean="0">
                <a:solidFill>
                  <a:srgbClr val="FF940C"/>
                </a:solidFill>
              </a:rPr>
              <a:t>The Tasks are not linked at the beginning</a:t>
            </a:r>
            <a:r>
              <a:rPr lang="en-US" dirty="0" smtClean="0">
                <a:solidFill>
                  <a:srgbClr val="FF940C"/>
                </a:solidFill>
              </a:rPr>
              <a:t>.</a:t>
            </a:r>
          </a:p>
          <a:p>
            <a:pPr>
              <a:spcBef>
                <a:spcPts val="0"/>
              </a:spcBef>
            </a:pPr>
            <a:endParaRPr lang="en-US" sz="1800" b="1" dirty="0" smtClean="0"/>
          </a:p>
          <a:p>
            <a:pPr marL="137160" lvl="2" indent="-137160">
              <a:spcBef>
                <a:spcPts val="0"/>
              </a:spcBef>
            </a:pPr>
            <a:r>
              <a:rPr lang="en-US" dirty="0" smtClean="0"/>
              <a:t>But they are set in the following order: </a:t>
            </a:r>
          </a:p>
          <a:p>
            <a:pPr marL="457200" lvl="3" indent="-137160">
              <a:spcBef>
                <a:spcPts val="0"/>
              </a:spcBef>
            </a:pPr>
            <a:endParaRPr lang="en-US" dirty="0" smtClean="0"/>
          </a:p>
          <a:p>
            <a:pPr marL="457200" lvl="3" indent="-137160">
              <a:spcBef>
                <a:spcPts val="0"/>
              </a:spcBef>
            </a:pPr>
            <a:r>
              <a:rPr lang="en-US" sz="1600" dirty="0" smtClean="0"/>
              <a:t>1- File Reader</a:t>
            </a:r>
          </a:p>
          <a:p>
            <a:pPr marL="457200" lvl="3" indent="-137160">
              <a:spcBef>
                <a:spcPts val="0"/>
              </a:spcBef>
            </a:pPr>
            <a:r>
              <a:rPr lang="en-US" sz="1600" dirty="0" smtClean="0"/>
              <a:t>2- Database Writer</a:t>
            </a:r>
          </a:p>
          <a:p>
            <a:pPr marL="457200" lvl="3" indent="-137160">
              <a:spcBef>
                <a:spcPts val="0"/>
              </a:spcBef>
            </a:pPr>
            <a:r>
              <a:rPr lang="en-US" sz="1600" dirty="0" smtClean="0"/>
              <a:t>3- Mapping</a:t>
            </a:r>
          </a:p>
          <a:p>
            <a:pPr>
              <a:spcBef>
                <a:spcPts val="0"/>
              </a:spcBef>
            </a:pPr>
            <a:endParaRPr lang="en-US" sz="18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 Creation</a:t>
            </a:r>
            <a:endParaRPr lang="en-GB" dirty="0"/>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endParaRPr lang="en-US" sz="1800" b="1" dirty="0" smtClean="0"/>
          </a:p>
          <a:p>
            <a:pPr>
              <a:spcBef>
                <a:spcPts val="0"/>
              </a:spcBef>
            </a:pPr>
            <a:r>
              <a:rPr lang="en-US" sz="1800" b="1" dirty="0" smtClean="0"/>
              <a:t>File Reader </a:t>
            </a:r>
            <a:r>
              <a:rPr lang="en-US" sz="1800" dirty="0" smtClean="0"/>
              <a:t>can process an </a:t>
            </a:r>
            <a:r>
              <a:rPr lang="en-US" sz="1800" dirty="0" err="1" smtClean="0"/>
              <a:t>idl</a:t>
            </a:r>
            <a:r>
              <a:rPr lang="en-US" sz="1800" dirty="0" smtClean="0"/>
              <a:t> file on the server or upload a local </a:t>
            </a:r>
            <a:r>
              <a:rPr lang="en-US" sz="1800" dirty="0" err="1" smtClean="0"/>
              <a:t>idl</a:t>
            </a:r>
            <a:r>
              <a:rPr lang="en-US" sz="1800" dirty="0" smtClean="0"/>
              <a:t> file</a:t>
            </a:r>
            <a:r>
              <a:rPr lang="en-US" sz="1800" b="1" dirty="0" smtClean="0"/>
              <a:t>.</a:t>
            </a:r>
          </a:p>
          <a:p>
            <a:pPr>
              <a:spcBef>
                <a:spcPts val="0"/>
              </a:spcBef>
            </a:pPr>
            <a:endParaRPr lang="en-US" sz="1800" b="1" dirty="0" smtClean="0"/>
          </a:p>
          <a:p>
            <a:pPr lvl="1">
              <a:spcBef>
                <a:spcPts val="0"/>
              </a:spcBef>
            </a:pPr>
            <a:r>
              <a:rPr lang="en-US" sz="1600" dirty="0" smtClean="0"/>
              <a:t>Use a </a:t>
            </a:r>
            <a:r>
              <a:rPr lang="en-US" sz="1600" b="1" dirty="0" smtClean="0"/>
              <a:t>File Reader </a:t>
            </a:r>
            <a:r>
              <a:rPr lang="en-US" sz="1600" dirty="0" smtClean="0"/>
              <a:t>task from a Standard DLS Job as a template</a:t>
            </a:r>
          </a:p>
          <a:p>
            <a:pPr lvl="1">
              <a:spcBef>
                <a:spcPts val="0"/>
              </a:spcBef>
            </a:pPr>
            <a:r>
              <a:rPr lang="en-US" sz="1600" dirty="0" smtClean="0"/>
              <a:t>Use Global Variables for Directories, File Name and Encoding Type</a:t>
            </a:r>
          </a:p>
          <a:p>
            <a:pPr lvl="1">
              <a:spcBef>
                <a:spcPts val="0"/>
              </a:spcBef>
            </a:pPr>
            <a:r>
              <a:rPr lang="en-US" sz="1600" dirty="0" smtClean="0"/>
              <a:t>Load the file on the server or use the </a:t>
            </a:r>
            <a:r>
              <a:rPr lang="en-US" sz="1600" b="1" dirty="0" smtClean="0"/>
              <a:t>Upload File </a:t>
            </a:r>
            <a:r>
              <a:rPr lang="en-US" sz="1600" dirty="0" smtClean="0"/>
              <a:t>button</a:t>
            </a:r>
          </a:p>
          <a:p>
            <a:pPr lvl="1">
              <a:spcBef>
                <a:spcPts val="0"/>
              </a:spcBef>
            </a:pPr>
            <a:r>
              <a:rPr lang="en-US" sz="1600" dirty="0" smtClean="0"/>
              <a:t>Check the result in the </a:t>
            </a:r>
            <a:r>
              <a:rPr lang="en-US" sz="1600" b="1" dirty="0" smtClean="0"/>
              <a:t>Preview</a:t>
            </a:r>
            <a:r>
              <a:rPr lang="en-US" sz="1600" dirty="0" smtClean="0"/>
              <a:t> Tab</a:t>
            </a:r>
          </a:p>
          <a:p>
            <a:pPr lvl="1">
              <a:spcBef>
                <a:spcPts val="0"/>
              </a:spcBef>
            </a:pPr>
            <a:r>
              <a:rPr lang="en-US" sz="1600" dirty="0" smtClean="0"/>
              <a:t>In the </a:t>
            </a:r>
            <a:r>
              <a:rPr lang="en-US" sz="1600" b="1" dirty="0" smtClean="0"/>
              <a:t>Field Aliases </a:t>
            </a:r>
            <a:r>
              <a:rPr lang="en-US" sz="1600" dirty="0" smtClean="0"/>
              <a:t>tab, click on the </a:t>
            </a:r>
            <a:r>
              <a:rPr lang="en-US" sz="1600" b="1" dirty="0" smtClean="0"/>
              <a:t>Derive From Properties </a:t>
            </a:r>
            <a:r>
              <a:rPr lang="en-US" sz="1600" dirty="0" smtClean="0"/>
              <a:t>button to inherit fields names and properties from the loaded file and adapt when necessary</a:t>
            </a:r>
          </a:p>
          <a:p>
            <a:pPr lvl="1">
              <a:spcBef>
                <a:spcPts val="0"/>
              </a:spcBef>
              <a:buNone/>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 Creation</a:t>
            </a:r>
            <a:endParaRPr lang="en-GB" dirty="0"/>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endParaRPr lang="en-US" sz="1800" b="1" dirty="0" smtClean="0"/>
          </a:p>
          <a:p>
            <a:pPr>
              <a:spcBef>
                <a:spcPts val="0"/>
              </a:spcBef>
            </a:pPr>
            <a:r>
              <a:rPr lang="en-US" sz="1800" dirty="0" smtClean="0"/>
              <a:t>The</a:t>
            </a:r>
            <a:r>
              <a:rPr lang="en-US" sz="1800" b="1" dirty="0" smtClean="0"/>
              <a:t> Property </a:t>
            </a:r>
            <a:r>
              <a:rPr lang="en-US" sz="1800" dirty="0" smtClean="0"/>
              <a:t>tab of </a:t>
            </a:r>
            <a:r>
              <a:rPr lang="en-US" sz="1800" b="1" dirty="0" smtClean="0"/>
              <a:t>File Reader Task</a:t>
            </a: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smtClean="0"/>
              <a:t>IMS Health Confidential</a:t>
            </a:r>
            <a:endParaRPr lang="en-GB"/>
          </a:p>
        </p:txBody>
      </p:sp>
      <p:sp>
        <p:nvSpPr>
          <p:cNvPr id="4" name="Title 3"/>
          <p:cNvSpPr>
            <a:spLocks noGrp="1"/>
          </p:cNvSpPr>
          <p:nvPr>
            <p:ph type="title"/>
          </p:nvPr>
        </p:nvSpPr>
        <p:spPr/>
        <p:txBody>
          <a:bodyPr/>
          <a:lstStyle/>
          <a:p>
            <a:r>
              <a:rPr lang="en-GB" dirty="0" smtClean="0"/>
              <a:t>Specific Interfaces Creation</a:t>
            </a:r>
            <a:endParaRPr lang="en-GB" dirty="0"/>
          </a:p>
        </p:txBody>
      </p:sp>
      <p:grpSp>
        <p:nvGrpSpPr>
          <p:cNvPr id="5" name="Groupe 5"/>
          <p:cNvGrpSpPr/>
          <p:nvPr/>
        </p:nvGrpSpPr>
        <p:grpSpPr>
          <a:xfrm>
            <a:off x="539552" y="2150434"/>
            <a:ext cx="3096344" cy="2520280"/>
            <a:chOff x="3099908" y="1381248"/>
            <a:chExt cx="2984260" cy="2497523"/>
          </a:xfrm>
        </p:grpSpPr>
        <p:sp>
          <p:nvSpPr>
            <p:cNvPr id="6" name="Rectangle 5"/>
            <p:cNvSpPr/>
            <p:nvPr/>
          </p:nvSpPr>
          <p:spPr>
            <a:xfrm>
              <a:off x="3720955" y="1381248"/>
              <a:ext cx="2325422" cy="24975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endParaRPr lang="en-US" sz="4000" dirty="0" smtClean="0"/>
            </a:p>
            <a:p>
              <a:pPr marL="182563">
                <a:buFont typeface="Wingdings" pitchFamily="2" charset="2"/>
                <a:buChar char="§"/>
              </a:pPr>
              <a:r>
                <a:rPr lang="en-US" sz="1400" dirty="0" smtClean="0"/>
                <a:t> Use </a:t>
              </a:r>
              <a:r>
                <a:rPr lang="en-US" sz="1400" b="1" dirty="0" smtClean="0"/>
                <a:t>Global Variables </a:t>
              </a:r>
              <a:r>
                <a:rPr lang="en-US" sz="1400" dirty="0" smtClean="0"/>
                <a:t>to ease the industrialization of the solution</a:t>
              </a:r>
            </a:p>
            <a:p>
              <a:pPr marL="182563">
                <a:buFont typeface="Wingdings" pitchFamily="2" charset="2"/>
                <a:buChar char="§"/>
              </a:pPr>
              <a:r>
                <a:rPr lang="en-US" sz="1400" b="1" dirty="0" smtClean="0"/>
                <a:t>Save the Job </a:t>
              </a:r>
              <a:r>
                <a:rPr lang="en-US" sz="1400" dirty="0" smtClean="0"/>
                <a:t>before displaying the Preview Tab.</a:t>
              </a:r>
            </a:p>
            <a:p>
              <a:pPr algn="ctr"/>
              <a:endParaRPr lang="en-US" sz="1100" dirty="0"/>
            </a:p>
            <a:p>
              <a:pPr algn="ctr"/>
              <a:endParaRPr lang="en-US" sz="1100" dirty="0" smtClean="0"/>
            </a:p>
            <a:p>
              <a:pPr algn="ctr"/>
              <a:endParaRPr lang="en-US" sz="1100" dirty="0"/>
            </a:p>
          </p:txBody>
        </p:sp>
        <p:sp>
          <p:nvSpPr>
            <p:cNvPr id="7" name="Rectangle 6"/>
            <p:cNvSpPr/>
            <p:nvPr/>
          </p:nvSpPr>
          <p:spPr>
            <a:xfrm rot="16200000">
              <a:off x="2149002" y="2332154"/>
              <a:ext cx="2497523" cy="5957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Input File</a:t>
              </a:r>
              <a:endParaRPr lang="en-US" sz="1600" b="1" dirty="0">
                <a:solidFill>
                  <a:schemeClr val="bg1"/>
                </a:solidFill>
              </a:endParaRPr>
            </a:p>
          </p:txBody>
        </p:sp>
        <p:sp>
          <p:nvSpPr>
            <p:cNvPr id="8" name="TextBox 4"/>
            <p:cNvSpPr txBox="1"/>
            <p:nvPr/>
          </p:nvSpPr>
          <p:spPr>
            <a:xfrm>
              <a:off x="4278019" y="1383159"/>
              <a:ext cx="1806149" cy="461665"/>
            </a:xfrm>
            <a:prstGeom prst="rect">
              <a:avLst/>
            </a:prstGeom>
            <a:noFill/>
          </p:spPr>
          <p:txBody>
            <a:bodyPr wrap="square" rtlCol="0">
              <a:spAutoFit/>
            </a:bodyPr>
            <a:lstStyle/>
            <a:p>
              <a:pPr algn="r"/>
              <a:r>
                <a:rPr lang="en-US" sz="2000" b="1" dirty="0" smtClean="0">
                  <a:solidFill>
                    <a:schemeClr val="bg1"/>
                  </a:solidFill>
                </a:rPr>
                <a:t>KNOW</a:t>
              </a:r>
              <a:endParaRPr lang="en-US" sz="2000" b="1" dirty="0">
                <a:solidFill>
                  <a:schemeClr val="bg1"/>
                </a:solidFill>
              </a:endParaRPr>
            </a:p>
          </p:txBody>
        </p:sp>
        <p:cxnSp>
          <p:nvCxnSpPr>
            <p:cNvPr id="9" name="Straight Connector 33"/>
            <p:cNvCxnSpPr/>
            <p:nvPr/>
          </p:nvCxnSpPr>
          <p:spPr>
            <a:xfrm>
              <a:off x="4328137" y="1844824"/>
              <a:ext cx="174602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9" descr="C:\Users\jlecoz\Desktop\know_PRINT.png"/>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b="38243"/>
            <a:stretch/>
          </p:blipFill>
          <p:spPr bwMode="auto">
            <a:xfrm>
              <a:off x="3707904" y="1401286"/>
              <a:ext cx="670383" cy="41400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11" name="Picture 2"/>
          <p:cNvPicPr>
            <a:picLocks noChangeAspect="1" noChangeArrowheads="1"/>
          </p:cNvPicPr>
          <p:nvPr/>
        </p:nvPicPr>
        <p:blipFill>
          <a:blip r:embed="rId3" cstate="print"/>
          <a:srcRect r="61620"/>
          <a:stretch>
            <a:fillRect/>
          </a:stretch>
        </p:blipFill>
        <p:spPr bwMode="auto">
          <a:xfrm>
            <a:off x="5078730" y="1197294"/>
            <a:ext cx="3093670" cy="4817894"/>
          </a:xfrm>
          <a:prstGeom prst="rect">
            <a:avLst/>
          </a:prstGeom>
          <a:ln>
            <a:noFill/>
          </a:ln>
          <a:effectLst>
            <a:outerShdw blurRad="190500" algn="tl" rotWithShape="0">
              <a:srgbClr val="000000">
                <a:alpha val="70000"/>
              </a:srgbClr>
            </a:outerShdw>
          </a:effectLst>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dirty="0" smtClean="0"/>
              <a:t>The</a:t>
            </a:r>
            <a:r>
              <a:rPr lang="en-US" sz="1800" b="1" dirty="0" smtClean="0"/>
              <a:t> Field Aliases </a:t>
            </a:r>
            <a:r>
              <a:rPr lang="en-US" sz="1800" dirty="0" smtClean="0"/>
              <a:t>tab of </a:t>
            </a:r>
            <a:r>
              <a:rPr lang="en-US" sz="1800" b="1" dirty="0" smtClean="0"/>
              <a:t>File Reader Task</a:t>
            </a:r>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buNone/>
            </a:pPr>
            <a:endParaRPr lang="en-US" sz="1800" b="1" dirty="0" smtClean="0"/>
          </a:p>
          <a:p>
            <a:pPr marL="137160" lvl="1" indent="-137160">
              <a:spcBef>
                <a:spcPts val="0"/>
              </a:spcBef>
              <a:buFont typeface="Arial"/>
              <a:buChar char="•"/>
            </a:pPr>
            <a:r>
              <a:rPr lang="en-US" sz="1600" dirty="0" smtClean="0"/>
              <a:t>The</a:t>
            </a:r>
            <a:r>
              <a:rPr lang="en-US" sz="1600" b="1" dirty="0" smtClean="0"/>
              <a:t> Preview </a:t>
            </a:r>
            <a:r>
              <a:rPr lang="en-US" sz="1600" dirty="0" smtClean="0"/>
              <a:t>tab of </a:t>
            </a:r>
            <a:r>
              <a:rPr lang="en-US" sz="1600" b="1" dirty="0" smtClean="0"/>
              <a:t>File Reader Task</a:t>
            </a:r>
          </a:p>
          <a:p>
            <a:pPr>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12" name="Picture 3"/>
          <p:cNvPicPr>
            <a:picLocks noChangeAspect="1" noChangeArrowheads="1"/>
          </p:cNvPicPr>
          <p:nvPr/>
        </p:nvPicPr>
        <p:blipFill>
          <a:blip r:embed="rId2" cstate="print"/>
          <a:srcRect/>
          <a:stretch>
            <a:fillRect/>
          </a:stretch>
        </p:blipFill>
        <p:spPr bwMode="auto">
          <a:xfrm>
            <a:off x="611560" y="5013176"/>
            <a:ext cx="4105275" cy="1095375"/>
          </a:xfrm>
          <a:prstGeom prst="rect">
            <a:avLst/>
          </a:prstGeom>
          <a:ln>
            <a:noFill/>
          </a:ln>
          <a:effectLst>
            <a:outerShdw blurRad="292100" dist="139700" dir="2700000" algn="tl" rotWithShape="0">
              <a:srgbClr val="333333">
                <a:alpha val="65000"/>
              </a:srgbClr>
            </a:outerShdw>
          </a:effectLst>
        </p:spPr>
      </p:pic>
      <p:pic>
        <p:nvPicPr>
          <p:cNvPr id="13" name="Picture 2"/>
          <p:cNvPicPr>
            <a:picLocks noChangeAspect="1" noChangeArrowheads="1"/>
          </p:cNvPicPr>
          <p:nvPr/>
        </p:nvPicPr>
        <p:blipFill>
          <a:blip r:embed="rId3" cstate="print"/>
          <a:srcRect t="1237" r="1528" b="8730"/>
          <a:stretch>
            <a:fillRect/>
          </a:stretch>
        </p:blipFill>
        <p:spPr bwMode="auto">
          <a:xfrm>
            <a:off x="631751" y="1878880"/>
            <a:ext cx="7735009" cy="2438400"/>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spcBef>
                <a:spcPts val="0"/>
              </a:spcBef>
            </a:pPr>
            <a:r>
              <a:rPr lang="en-US" sz="1800" b="1" dirty="0" smtClean="0"/>
              <a:t>Database Writer</a:t>
            </a:r>
          </a:p>
          <a:p>
            <a:pPr>
              <a:spcBef>
                <a:spcPts val="0"/>
              </a:spcBef>
            </a:pPr>
            <a:endParaRPr lang="en-US" sz="1800" b="1" dirty="0" smtClean="0"/>
          </a:p>
          <a:p>
            <a:pPr lvl="1">
              <a:spcBef>
                <a:spcPts val="0"/>
              </a:spcBef>
            </a:pPr>
            <a:r>
              <a:rPr lang="en-US" sz="1400" dirty="0" smtClean="0"/>
              <a:t>Select the </a:t>
            </a:r>
            <a:r>
              <a:rPr lang="en-US" sz="1400" b="1" dirty="0" err="1" smtClean="0"/>
              <a:t>DLS_Database</a:t>
            </a:r>
            <a:r>
              <a:rPr lang="en-US" sz="1400" dirty="0" smtClean="0"/>
              <a:t> in the </a:t>
            </a:r>
            <a:r>
              <a:rPr lang="en-US" sz="1400" b="1" dirty="0" smtClean="0"/>
              <a:t>Database Connection </a:t>
            </a:r>
            <a:r>
              <a:rPr lang="en-US" sz="1400" dirty="0" smtClean="0"/>
              <a:t>dropdown of the Database </a:t>
            </a:r>
            <a:r>
              <a:rPr lang="en-US" sz="1400" dirty="0" err="1" smtClean="0"/>
              <a:t>WriterTask</a:t>
            </a:r>
            <a:r>
              <a:rPr lang="en-US" sz="1400" dirty="0" smtClean="0"/>
              <a:t>.</a:t>
            </a:r>
          </a:p>
          <a:p>
            <a:pPr lvl="1">
              <a:spcBef>
                <a:spcPts val="0"/>
              </a:spcBef>
            </a:pPr>
            <a:r>
              <a:rPr lang="en-US" sz="1400" dirty="0" smtClean="0"/>
              <a:t>Choose the accurate </a:t>
            </a:r>
            <a:r>
              <a:rPr lang="en-US" sz="1400" b="1" dirty="0" smtClean="0"/>
              <a:t>Database Operation</a:t>
            </a:r>
          </a:p>
          <a:p>
            <a:pPr lvl="1">
              <a:spcBef>
                <a:spcPts val="0"/>
              </a:spcBef>
            </a:pPr>
            <a:r>
              <a:rPr lang="en-US" sz="1400" dirty="0" smtClean="0"/>
              <a:t>Check </a:t>
            </a:r>
            <a:r>
              <a:rPr lang="en-US" sz="1400" b="1" dirty="0" smtClean="0"/>
              <a:t>Use Property Store</a:t>
            </a:r>
          </a:p>
          <a:p>
            <a:pPr lvl="1">
              <a:spcBef>
                <a:spcPts val="0"/>
              </a:spcBef>
            </a:pPr>
            <a:r>
              <a:rPr lang="en-US" sz="1400" dirty="0" smtClean="0"/>
              <a:t>The </a:t>
            </a:r>
            <a:r>
              <a:rPr lang="en-US" sz="1400" b="1" dirty="0" smtClean="0"/>
              <a:t>Configuration Name </a:t>
            </a:r>
            <a:r>
              <a:rPr lang="en-US" sz="1400" dirty="0" smtClean="0"/>
              <a:t>is always </a:t>
            </a:r>
            <a:r>
              <a:rPr lang="en-US" sz="1400" b="1" dirty="0" smtClean="0"/>
              <a:t>MI</a:t>
            </a:r>
          </a:p>
          <a:p>
            <a:pPr lvl="1">
              <a:spcBef>
                <a:spcPts val="0"/>
              </a:spcBef>
            </a:pPr>
            <a:r>
              <a:rPr lang="en-US" sz="1400" dirty="0" smtClean="0"/>
              <a:t>Fill in the </a:t>
            </a:r>
            <a:r>
              <a:rPr lang="en-US" sz="1400" b="1" dirty="0" smtClean="0"/>
              <a:t>User Type Id</a:t>
            </a:r>
            <a:r>
              <a:rPr lang="en-US" sz="1400" dirty="0" smtClean="0"/>
              <a:t>, </a:t>
            </a:r>
            <a:r>
              <a:rPr lang="en-US" sz="1400" b="1" dirty="0" smtClean="0"/>
              <a:t>Language Id</a:t>
            </a:r>
            <a:r>
              <a:rPr lang="en-US" sz="1400" dirty="0" smtClean="0"/>
              <a:t>, </a:t>
            </a:r>
            <a:r>
              <a:rPr lang="en-US" sz="1400" b="1" dirty="0" smtClean="0"/>
              <a:t>Version Id </a:t>
            </a:r>
            <a:r>
              <a:rPr lang="en-US" sz="1400" dirty="0" smtClean="0"/>
              <a:t>and </a:t>
            </a:r>
            <a:r>
              <a:rPr lang="en-US" sz="1400" b="1" dirty="0" smtClean="0"/>
              <a:t>Property Role </a:t>
            </a:r>
            <a:r>
              <a:rPr lang="en-US" sz="1400" dirty="0" smtClean="0"/>
              <a:t>where the Dynamic Fields are available. (this will enable the connectivity between </a:t>
            </a:r>
            <a:r>
              <a:rPr lang="en-US" sz="1400" dirty="0" err="1" smtClean="0"/>
              <a:t>NexxusETL</a:t>
            </a:r>
            <a:r>
              <a:rPr lang="en-US" sz="1400" dirty="0" smtClean="0"/>
              <a:t> GUI and the MI Database)</a:t>
            </a:r>
            <a:endParaRPr lang="en-US" sz="1400" b="1" dirty="0" smtClean="0"/>
          </a:p>
          <a:p>
            <a:pPr>
              <a:spcBef>
                <a:spcPts val="0"/>
              </a:spcBef>
            </a:pPr>
            <a:endParaRPr lang="en-US" sz="1800" b="1" dirty="0" smtClean="0"/>
          </a:p>
          <a:p>
            <a:pPr>
              <a:spcBef>
                <a:spcPts val="0"/>
              </a:spcBef>
            </a:pPr>
            <a:endParaRPr lang="en-US" sz="1800" b="1" dirty="0" smtClean="0"/>
          </a:p>
          <a:p>
            <a:pPr>
              <a:spcBef>
                <a:spcPts val="0"/>
              </a:spcBef>
            </a:pPr>
            <a:endParaRPr lang="en-US" sz="1800" b="1" dirty="0" smtClean="0"/>
          </a:p>
          <a:p>
            <a:pPr>
              <a:spcBef>
                <a:spcPts val="0"/>
              </a:spcBef>
            </a:pPr>
            <a:r>
              <a:rPr lang="en-US" sz="1800" b="1" dirty="0" smtClean="0"/>
              <a:t>NOTE</a:t>
            </a:r>
          </a:p>
          <a:p>
            <a:pPr>
              <a:spcBef>
                <a:spcPts val="0"/>
              </a:spcBef>
            </a:pPr>
            <a:endParaRPr lang="en-US" sz="1800" b="1" dirty="0" smtClean="0"/>
          </a:p>
          <a:p>
            <a:pPr marL="137160" lvl="2" indent="-137160">
              <a:spcBef>
                <a:spcPts val="0"/>
              </a:spcBef>
            </a:pPr>
            <a:r>
              <a:rPr lang="en-US" sz="1400" dirty="0" smtClean="0"/>
              <a:t>The Global Variables </a:t>
            </a:r>
            <a:r>
              <a:rPr lang="en-US" sz="1400" b="1" dirty="0" err="1" smtClean="0"/>
              <a:t>MIUserTypeID</a:t>
            </a:r>
            <a:r>
              <a:rPr lang="en-US" sz="1400" dirty="0" smtClean="0"/>
              <a:t>, </a:t>
            </a:r>
            <a:r>
              <a:rPr lang="en-US" sz="1400" b="1" dirty="0" err="1" smtClean="0"/>
              <a:t>MILangID</a:t>
            </a:r>
            <a:r>
              <a:rPr lang="en-US" sz="1400" dirty="0" smtClean="0"/>
              <a:t> and  </a:t>
            </a:r>
            <a:r>
              <a:rPr lang="en-US" sz="1400" b="1" dirty="0" err="1" smtClean="0"/>
              <a:t>MIVersionID</a:t>
            </a:r>
            <a:r>
              <a:rPr lang="en-US" sz="1400" dirty="0" smtClean="0"/>
              <a:t> always refer to the highest value in the hierarchy:</a:t>
            </a:r>
          </a:p>
          <a:p>
            <a:pPr lvl="1">
              <a:spcBef>
                <a:spcPts val="0"/>
              </a:spcBef>
            </a:pPr>
            <a:r>
              <a:rPr lang="en-US" sz="1400" dirty="0" smtClean="0"/>
              <a:t>The default User Type / The Default Language / The Configuration Version in </a:t>
            </a:r>
            <a:r>
              <a:rPr lang="en-US" sz="1400" b="1" dirty="0" smtClean="0">
                <a:solidFill>
                  <a:srgbClr val="23A3FF"/>
                </a:solidFill>
              </a:rPr>
              <a:t>LIVE</a:t>
            </a:r>
          </a:p>
          <a:p>
            <a:pPr marL="137160" lvl="2" indent="-137160">
              <a:spcBef>
                <a:spcPts val="0"/>
              </a:spcBef>
            </a:pPr>
            <a:r>
              <a:rPr lang="en-US" sz="1400" dirty="0" smtClean="0"/>
              <a:t>They cannot be used if the version is still </a:t>
            </a:r>
            <a:r>
              <a:rPr lang="en-US" sz="1400" b="1" dirty="0" smtClean="0">
                <a:solidFill>
                  <a:srgbClr val="23A3FF"/>
                </a:solidFill>
              </a:rPr>
              <a:t>IN PROGRESS</a:t>
            </a:r>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lstStyle/>
          <a:p>
            <a:r>
              <a:rPr lang="en-US" dirty="0" smtClean="0"/>
              <a:t>Getting started with</a:t>
            </a:r>
          </a:p>
          <a:p>
            <a:r>
              <a:rPr lang="en-US" sz="5400" dirty="0" err="1" smtClean="0"/>
              <a:t>NexxusETL</a:t>
            </a:r>
            <a:endParaRPr lang="en-US" dirty="0"/>
          </a:p>
        </p:txBody>
      </p:sp>
    </p:spTree>
    <p:extLst>
      <p:ext uri="{BB962C8B-B14F-4D97-AF65-F5344CB8AC3E}">
        <p14:creationId xmlns:p14="http://schemas.microsoft.com/office/powerpoint/2010/main" xmlns="" val="485481718"/>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marL="137160" lvl="1" indent="-137160">
              <a:spcBef>
                <a:spcPts val="0"/>
              </a:spcBef>
              <a:buFont typeface="Arial"/>
              <a:buChar char="•"/>
            </a:pPr>
            <a:r>
              <a:rPr lang="en-US" sz="1600" dirty="0" smtClean="0"/>
              <a:t>The</a:t>
            </a:r>
            <a:r>
              <a:rPr lang="en-US" sz="1600" b="1" dirty="0" smtClean="0"/>
              <a:t> Properties </a:t>
            </a:r>
            <a:r>
              <a:rPr lang="en-US" sz="1600" dirty="0" smtClean="0"/>
              <a:t>tab of </a:t>
            </a:r>
            <a:r>
              <a:rPr lang="en-US" sz="1600" b="1" dirty="0" smtClean="0"/>
              <a:t>Database Writer Task</a:t>
            </a:r>
          </a:p>
          <a:p>
            <a:pPr>
              <a:spcBef>
                <a:spcPts val="0"/>
              </a:spcBef>
            </a:pPr>
            <a:endParaRPr lang="en-US" sz="18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grpSp>
        <p:nvGrpSpPr>
          <p:cNvPr id="5" name="Groupe 9"/>
          <p:cNvGrpSpPr/>
          <p:nvPr/>
        </p:nvGrpSpPr>
        <p:grpSpPr>
          <a:xfrm>
            <a:off x="323528" y="3618230"/>
            <a:ext cx="2952328" cy="2403058"/>
            <a:chOff x="3099908" y="1381248"/>
            <a:chExt cx="2984260" cy="2497523"/>
          </a:xfrm>
        </p:grpSpPr>
        <p:sp>
          <p:nvSpPr>
            <p:cNvPr id="6" name="Rectangle 5"/>
            <p:cNvSpPr/>
            <p:nvPr/>
          </p:nvSpPr>
          <p:spPr>
            <a:xfrm>
              <a:off x="3720955" y="1381248"/>
              <a:ext cx="2325422" cy="24975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endParaRPr lang="en-US" sz="4000" dirty="0" smtClean="0"/>
            </a:p>
            <a:p>
              <a:pPr marL="182563">
                <a:buFont typeface="Wingdings" pitchFamily="2" charset="2"/>
                <a:buChar char="§"/>
              </a:pPr>
              <a:r>
                <a:rPr lang="en-US" sz="1400" dirty="0" smtClean="0"/>
                <a:t>Fill in all the </a:t>
              </a:r>
              <a:r>
                <a:rPr lang="en-US" sz="1400" b="1" dirty="0" smtClean="0"/>
                <a:t>Properties</a:t>
              </a:r>
              <a:r>
                <a:rPr lang="en-US" sz="1400" dirty="0" smtClean="0"/>
                <a:t> to enable the connectivity between </a:t>
              </a:r>
              <a:r>
                <a:rPr lang="en-US" sz="1400" dirty="0" err="1" smtClean="0"/>
                <a:t>NexxusETL</a:t>
              </a:r>
              <a:r>
                <a:rPr lang="en-US" sz="1400" dirty="0" smtClean="0"/>
                <a:t> and the MI Database.</a:t>
              </a:r>
            </a:p>
            <a:p>
              <a:pPr marL="182563">
                <a:buFont typeface="Wingdings" pitchFamily="2" charset="2"/>
                <a:buChar char="§"/>
              </a:pPr>
              <a:r>
                <a:rPr lang="en-US" sz="1400" dirty="0" smtClean="0"/>
                <a:t>The Dynamic Tables are displayed in </a:t>
              </a:r>
              <a:r>
                <a:rPr lang="en-US" sz="1400" b="1" dirty="0" smtClean="0"/>
                <a:t>blue</a:t>
              </a:r>
              <a:r>
                <a:rPr lang="en-US" sz="1400" dirty="0" smtClean="0"/>
                <a:t> in the Tables Frame.</a:t>
              </a:r>
            </a:p>
            <a:p>
              <a:pPr algn="ctr"/>
              <a:endParaRPr lang="en-US" sz="1100" dirty="0"/>
            </a:p>
            <a:p>
              <a:pPr algn="ctr"/>
              <a:endParaRPr lang="en-US" sz="1100" dirty="0" smtClean="0"/>
            </a:p>
            <a:p>
              <a:pPr algn="ctr"/>
              <a:endParaRPr lang="en-US" sz="1100" dirty="0"/>
            </a:p>
          </p:txBody>
        </p:sp>
        <p:sp>
          <p:nvSpPr>
            <p:cNvPr id="7" name="Rectangle 6"/>
            <p:cNvSpPr/>
            <p:nvPr/>
          </p:nvSpPr>
          <p:spPr>
            <a:xfrm rot="16200000">
              <a:off x="2149002" y="2332154"/>
              <a:ext cx="2497523" cy="5957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Database Writer</a:t>
              </a:r>
              <a:endParaRPr lang="en-US" sz="1600" b="1" dirty="0">
                <a:solidFill>
                  <a:schemeClr val="bg1"/>
                </a:solidFill>
              </a:endParaRPr>
            </a:p>
          </p:txBody>
        </p:sp>
        <p:sp>
          <p:nvSpPr>
            <p:cNvPr id="8" name="TextBox 4"/>
            <p:cNvSpPr txBox="1"/>
            <p:nvPr/>
          </p:nvSpPr>
          <p:spPr>
            <a:xfrm>
              <a:off x="4278019" y="1383159"/>
              <a:ext cx="1806149" cy="461665"/>
            </a:xfrm>
            <a:prstGeom prst="rect">
              <a:avLst/>
            </a:prstGeom>
            <a:noFill/>
          </p:spPr>
          <p:txBody>
            <a:bodyPr wrap="square" rtlCol="0">
              <a:spAutoFit/>
            </a:bodyPr>
            <a:lstStyle/>
            <a:p>
              <a:pPr algn="r"/>
              <a:r>
                <a:rPr lang="en-US" sz="2000" b="1" dirty="0" smtClean="0">
                  <a:solidFill>
                    <a:schemeClr val="bg1"/>
                  </a:solidFill>
                </a:rPr>
                <a:t>KNOW</a:t>
              </a:r>
              <a:endParaRPr lang="en-US" sz="2000" b="1" dirty="0">
                <a:solidFill>
                  <a:schemeClr val="bg1"/>
                </a:solidFill>
              </a:endParaRPr>
            </a:p>
          </p:txBody>
        </p:sp>
        <p:cxnSp>
          <p:nvCxnSpPr>
            <p:cNvPr id="9" name="Straight Connector 33"/>
            <p:cNvCxnSpPr/>
            <p:nvPr/>
          </p:nvCxnSpPr>
          <p:spPr>
            <a:xfrm>
              <a:off x="4328137" y="1844824"/>
              <a:ext cx="174602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Picture 10" descr="C:\Users\jlecoz\Desktop\know_PRINT.png"/>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b="38243"/>
            <a:stretch/>
          </p:blipFill>
          <p:spPr bwMode="auto">
            <a:xfrm>
              <a:off x="3707904" y="1401286"/>
              <a:ext cx="670383" cy="414002"/>
            </a:xfrm>
            <a:prstGeom prst="rect">
              <a:avLst/>
            </a:prstGeom>
            <a:noFill/>
            <a:extLst>
              <a:ext uri="{909E8E84-426E-40dd-AFC4-6F175D3DCCD1}">
                <a14:hiddenFill xmlns="" xmlns:a14="http://schemas.microsoft.com/office/drawing/2010/main">
                  <a:solidFill>
                    <a:srgbClr val="FFFFFF"/>
                  </a:solidFill>
                </a14:hiddenFill>
              </a:ext>
            </a:extLst>
          </p:spPr>
        </p:pic>
      </p:grpSp>
      <p:grpSp>
        <p:nvGrpSpPr>
          <p:cNvPr id="11" name="Group 10"/>
          <p:cNvGrpSpPr/>
          <p:nvPr/>
        </p:nvGrpSpPr>
        <p:grpSpPr>
          <a:xfrm>
            <a:off x="4278999" y="1764428"/>
            <a:ext cx="4265222" cy="4271026"/>
            <a:chOff x="8346779" y="797447"/>
            <a:chExt cx="5112730" cy="5162550"/>
          </a:xfrm>
        </p:grpSpPr>
        <p:pic>
          <p:nvPicPr>
            <p:cNvPr id="12" name="Picture 2"/>
            <p:cNvPicPr>
              <a:picLocks noChangeAspect="1" noChangeArrowheads="1"/>
            </p:cNvPicPr>
            <p:nvPr/>
          </p:nvPicPr>
          <p:blipFill>
            <a:blip r:embed="rId3" cstate="print"/>
            <a:srcRect/>
            <a:stretch>
              <a:fillRect/>
            </a:stretch>
          </p:blipFill>
          <p:spPr bwMode="auto">
            <a:xfrm>
              <a:off x="8346779" y="797447"/>
              <a:ext cx="5112730" cy="5162550"/>
            </a:xfrm>
            <a:prstGeom prst="rect">
              <a:avLst/>
            </a:prstGeom>
            <a:ln>
              <a:noFill/>
            </a:ln>
            <a:effectLst>
              <a:outerShdw blurRad="292100" dist="139700" dir="2700000" algn="tl" rotWithShape="0">
                <a:srgbClr val="333333">
                  <a:alpha val="65000"/>
                </a:srgbClr>
              </a:outerShdw>
            </a:effectLst>
          </p:spPr>
        </p:pic>
        <p:sp>
          <p:nvSpPr>
            <p:cNvPr id="13" name="Rectangle 12"/>
            <p:cNvSpPr/>
            <p:nvPr/>
          </p:nvSpPr>
          <p:spPr>
            <a:xfrm>
              <a:off x="8395758" y="4146014"/>
              <a:ext cx="1438472" cy="1804026"/>
            </a:xfrm>
            <a:prstGeom prst="rect">
              <a:avLst/>
            </a:prstGeom>
            <a:noFill/>
            <a:ln w="38100">
              <a:solidFill>
                <a:srgbClr val="FF940C"/>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4" name="Rectangle à coins arrondis 4"/>
          <p:cNvSpPr>
            <a:spLocks noChangeArrowheads="1"/>
          </p:cNvSpPr>
          <p:nvPr/>
        </p:nvSpPr>
        <p:spPr bwMode="auto">
          <a:xfrm>
            <a:off x="622300" y="1760238"/>
            <a:ext cx="2732460" cy="817245"/>
          </a:xfrm>
          <a:prstGeom prst="wedgeRoundRectCallout">
            <a:avLst>
              <a:gd name="adj1" fmla="val 87418"/>
              <a:gd name="adj2" fmla="val 124287"/>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dirty="0" smtClean="0">
                <a:cs typeface="Arial" charset="0"/>
                <a:sym typeface="Arial" charset="0"/>
              </a:rPr>
              <a:t>The Database Operation is always UPSERT for Dynamic Fields </a:t>
            </a:r>
            <a:endParaRPr lang="en-GB" sz="1400" dirty="0">
              <a:cs typeface="Arial" charset="0"/>
              <a:sym typeface="Arial" charset="0"/>
            </a:endParaRPr>
          </a:p>
        </p:txBody>
      </p:sp>
      <p:sp>
        <p:nvSpPr>
          <p:cNvPr id="15" name="Rectangle à coins arrondis 4"/>
          <p:cNvSpPr>
            <a:spLocks noChangeArrowheads="1"/>
          </p:cNvSpPr>
          <p:nvPr/>
        </p:nvSpPr>
        <p:spPr bwMode="auto">
          <a:xfrm>
            <a:off x="5777230" y="1468755"/>
            <a:ext cx="3286760" cy="817245"/>
          </a:xfrm>
          <a:prstGeom prst="wedgeRoundRectCallout">
            <a:avLst>
              <a:gd name="adj1" fmla="val -13780"/>
              <a:gd name="adj2" fmla="val 25715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DYNAMIC_TABLE_ID stored in the CUSTOMER_DYNAMIC table</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marL="137160" lvl="1" indent="-137160">
              <a:spcBef>
                <a:spcPts val="0"/>
              </a:spcBef>
              <a:buFont typeface="Arial"/>
              <a:buChar char="•"/>
            </a:pPr>
            <a:r>
              <a:rPr lang="en-US" sz="1600" b="1" dirty="0" smtClean="0"/>
              <a:t>Database Writer (continued)</a:t>
            </a:r>
          </a:p>
          <a:p>
            <a:pPr lvl="1">
              <a:spcBef>
                <a:spcPts val="0"/>
              </a:spcBef>
            </a:pPr>
            <a:r>
              <a:rPr lang="en-US" sz="1600" dirty="0" smtClean="0"/>
              <a:t>When all the values are set, select the fields in the Tables Frame.</a:t>
            </a:r>
          </a:p>
          <a:p>
            <a:pPr lvl="1">
              <a:spcBef>
                <a:spcPts val="0"/>
              </a:spcBef>
            </a:pPr>
            <a:r>
              <a:rPr lang="en-US" sz="1600" dirty="0" smtClean="0"/>
              <a:t>Dynamic tables are displayed in blue. They have the name that has been chosen during the creation of the table in </a:t>
            </a:r>
            <a:r>
              <a:rPr lang="en-US" sz="1600" b="1" dirty="0" smtClean="0"/>
              <a:t>Entity Management.</a:t>
            </a:r>
          </a:p>
          <a:p>
            <a:pPr lvl="1">
              <a:spcBef>
                <a:spcPts val="0"/>
              </a:spcBef>
            </a:pPr>
            <a:r>
              <a:rPr lang="en-US" sz="1600" dirty="0" smtClean="0"/>
              <a:t>Select the fields in the dynamic table</a:t>
            </a:r>
          </a:p>
          <a:p>
            <a:pPr lvl="1">
              <a:spcBef>
                <a:spcPts val="0"/>
              </a:spcBef>
            </a:pPr>
            <a:r>
              <a:rPr lang="en-US" sz="1600" dirty="0" smtClean="0"/>
              <a:t>Right click on the</a:t>
            </a:r>
            <a:r>
              <a:rPr lang="en-US" sz="1600" b="1" dirty="0" smtClean="0"/>
              <a:t> </a:t>
            </a:r>
            <a:r>
              <a:rPr lang="en-US" sz="1600" b="1" dirty="0" err="1" smtClean="0"/>
              <a:t>External_ID</a:t>
            </a:r>
            <a:r>
              <a:rPr lang="en-US" sz="1600" b="1" dirty="0" smtClean="0"/>
              <a:t> </a:t>
            </a:r>
            <a:r>
              <a:rPr lang="en-US" sz="1600" dirty="0" smtClean="0"/>
              <a:t>and click on </a:t>
            </a:r>
            <a:r>
              <a:rPr lang="en-US" sz="1600" b="1" dirty="0" smtClean="0"/>
              <a:t>Set Key</a:t>
            </a:r>
          </a:p>
          <a:p>
            <a:pPr lvl="1">
              <a:spcBef>
                <a:spcPts val="0"/>
              </a:spcBef>
            </a:pPr>
            <a:r>
              <a:rPr lang="en-US" sz="1600" dirty="0" smtClean="0"/>
              <a:t>Check the results in the </a:t>
            </a:r>
            <a:r>
              <a:rPr lang="en-US" sz="1600" b="1" dirty="0" smtClean="0"/>
              <a:t>Field Aliases </a:t>
            </a:r>
            <a:r>
              <a:rPr lang="en-US" sz="1600" dirty="0" smtClean="0"/>
              <a:t>tab</a:t>
            </a:r>
          </a:p>
          <a:p>
            <a:pPr lvl="1">
              <a:spcBef>
                <a:spcPts val="0"/>
              </a:spcBef>
            </a:pPr>
            <a:r>
              <a:rPr lang="en-US" sz="1600" b="1" dirty="0" smtClean="0"/>
              <a:t>Save the Job</a:t>
            </a:r>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grpSp>
        <p:nvGrpSpPr>
          <p:cNvPr id="15" name="Groupe 4"/>
          <p:cNvGrpSpPr/>
          <p:nvPr/>
        </p:nvGrpSpPr>
        <p:grpSpPr>
          <a:xfrm>
            <a:off x="971600" y="3711944"/>
            <a:ext cx="2592288" cy="1944216"/>
            <a:chOff x="3099908" y="1381248"/>
            <a:chExt cx="2984260" cy="2497523"/>
          </a:xfrm>
        </p:grpSpPr>
        <p:sp>
          <p:nvSpPr>
            <p:cNvPr id="16" name="Rectangle 15"/>
            <p:cNvSpPr/>
            <p:nvPr/>
          </p:nvSpPr>
          <p:spPr>
            <a:xfrm>
              <a:off x="3720955" y="1381248"/>
              <a:ext cx="2325422" cy="2497521"/>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18288" rIns="18288" rtlCol="0" anchor="ctr"/>
            <a:lstStyle/>
            <a:p>
              <a:pPr algn="ctr"/>
              <a:endParaRPr lang="en-US" sz="1400" dirty="0" smtClean="0"/>
            </a:p>
            <a:p>
              <a:pPr algn="ctr">
                <a:buFont typeface="Arial" pitchFamily="34" charset="0"/>
                <a:buChar char="•"/>
              </a:pPr>
              <a:r>
                <a:rPr lang="en-US" sz="1400" dirty="0" smtClean="0"/>
                <a:t>The ID displayed next to the  Table name is the </a:t>
              </a:r>
              <a:r>
                <a:rPr lang="en-US" sz="1400" b="1" dirty="0" err="1" smtClean="0"/>
                <a:t>Table_ID</a:t>
              </a:r>
              <a:r>
                <a:rPr lang="en-US" sz="1400" b="1" dirty="0" smtClean="0"/>
                <a:t> </a:t>
              </a:r>
              <a:r>
                <a:rPr lang="en-US" sz="1400" dirty="0" smtClean="0"/>
                <a:t> stored in the </a:t>
              </a:r>
              <a:r>
                <a:rPr lang="en-US" sz="1400" dirty="0" err="1" smtClean="0"/>
                <a:t>Customer_Dynamic</a:t>
              </a:r>
              <a:r>
                <a:rPr lang="en-US" sz="1400" dirty="0" smtClean="0"/>
                <a:t> Table</a:t>
              </a:r>
              <a:endParaRPr lang="en-US" sz="1400" dirty="0"/>
            </a:p>
          </p:txBody>
        </p:sp>
        <p:sp>
          <p:nvSpPr>
            <p:cNvPr id="17" name="Rectangle 16"/>
            <p:cNvSpPr/>
            <p:nvPr/>
          </p:nvSpPr>
          <p:spPr>
            <a:xfrm rot="16200000">
              <a:off x="2149002" y="2332154"/>
              <a:ext cx="2497523" cy="59571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smtClean="0">
                  <a:solidFill>
                    <a:schemeClr val="bg1"/>
                  </a:solidFill>
                </a:rPr>
                <a:t>Database Writer</a:t>
              </a:r>
              <a:endParaRPr lang="en-US" sz="1600" b="1" dirty="0">
                <a:solidFill>
                  <a:schemeClr val="bg1"/>
                </a:solidFill>
              </a:endParaRPr>
            </a:p>
          </p:txBody>
        </p:sp>
        <p:sp>
          <p:nvSpPr>
            <p:cNvPr id="18" name="TextBox 4"/>
            <p:cNvSpPr txBox="1"/>
            <p:nvPr/>
          </p:nvSpPr>
          <p:spPr>
            <a:xfrm>
              <a:off x="4278019" y="1383159"/>
              <a:ext cx="1806149" cy="461665"/>
            </a:xfrm>
            <a:prstGeom prst="rect">
              <a:avLst/>
            </a:prstGeom>
            <a:noFill/>
          </p:spPr>
          <p:txBody>
            <a:bodyPr wrap="square" rtlCol="0">
              <a:spAutoFit/>
            </a:bodyPr>
            <a:lstStyle/>
            <a:p>
              <a:pPr algn="r"/>
              <a:r>
                <a:rPr lang="en-US" sz="2000" b="1" dirty="0" smtClean="0">
                  <a:solidFill>
                    <a:schemeClr val="bg1"/>
                  </a:solidFill>
                </a:rPr>
                <a:t>KNOW</a:t>
              </a:r>
              <a:endParaRPr lang="en-US" sz="2000" b="1" dirty="0">
                <a:solidFill>
                  <a:schemeClr val="bg1"/>
                </a:solidFill>
              </a:endParaRPr>
            </a:p>
          </p:txBody>
        </p:sp>
        <p:cxnSp>
          <p:nvCxnSpPr>
            <p:cNvPr id="19" name="Straight Connector 33"/>
            <p:cNvCxnSpPr/>
            <p:nvPr/>
          </p:nvCxnSpPr>
          <p:spPr>
            <a:xfrm>
              <a:off x="4328137" y="1844824"/>
              <a:ext cx="174602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20" name="Picture 10" descr="C:\Users\jlecoz\Desktop\know_PRINT.png"/>
            <p:cNvPicPr>
              <a:picLocks noChangeAspect="1" noChangeArrowheads="1"/>
            </p:cNvPicPr>
            <p:nvPr/>
          </p:nvPicPr>
          <p:blipFill rotWithShape="1">
            <a:blip r:embed="rId2" cstate="email">
              <a:extLst>
                <a:ext uri="{28A0092B-C50C-407E-A947-70E740481C1C}">
                  <a14:useLocalDpi xmlns:a14="http://schemas.microsoft.com/office/drawing/2010/main" xmlns="" val="0"/>
                </a:ext>
              </a:extLst>
            </a:blip>
            <a:srcRect b="38243"/>
            <a:stretch/>
          </p:blipFill>
          <p:spPr bwMode="auto">
            <a:xfrm>
              <a:off x="3707904" y="1401286"/>
              <a:ext cx="670383" cy="41400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21" name="Picture 2"/>
          <p:cNvPicPr>
            <a:picLocks noChangeAspect="1" noChangeArrowheads="1"/>
          </p:cNvPicPr>
          <p:nvPr/>
        </p:nvPicPr>
        <p:blipFill>
          <a:blip r:embed="rId3" cstate="print"/>
          <a:srcRect/>
          <a:stretch>
            <a:fillRect/>
          </a:stretch>
        </p:blipFill>
        <p:spPr bwMode="auto">
          <a:xfrm>
            <a:off x="4199679" y="3299033"/>
            <a:ext cx="3972721" cy="2608209"/>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buNone/>
            </a:pPr>
            <a:r>
              <a:rPr lang="en-US" sz="1800" dirty="0" smtClean="0"/>
              <a:t>Database Reader – with Use Global Variables</a:t>
            </a:r>
          </a:p>
          <a:p>
            <a:pPr lvl="1">
              <a:spcBef>
                <a:spcPts val="0"/>
              </a:spcBef>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grpSp>
        <p:nvGrpSpPr>
          <p:cNvPr id="23" name="Group 22"/>
          <p:cNvGrpSpPr/>
          <p:nvPr/>
        </p:nvGrpSpPr>
        <p:grpSpPr>
          <a:xfrm>
            <a:off x="665696" y="1823179"/>
            <a:ext cx="7812608" cy="4239631"/>
            <a:chOff x="431800" y="1823179"/>
            <a:chExt cx="7812608" cy="4239631"/>
          </a:xfrm>
        </p:grpSpPr>
        <p:pic>
          <p:nvPicPr>
            <p:cNvPr id="12" name="Picture 2"/>
            <p:cNvPicPr>
              <a:picLocks noChangeAspect="1" noChangeArrowheads="1"/>
            </p:cNvPicPr>
            <p:nvPr/>
          </p:nvPicPr>
          <p:blipFill>
            <a:blip r:embed="rId2" cstate="print"/>
            <a:srcRect/>
            <a:stretch>
              <a:fillRect/>
            </a:stretch>
          </p:blipFill>
          <p:spPr bwMode="auto">
            <a:xfrm>
              <a:off x="462732" y="1823179"/>
              <a:ext cx="2839268" cy="4239631"/>
            </a:xfrm>
            <a:prstGeom prst="rect">
              <a:avLst/>
            </a:prstGeom>
            <a:ln>
              <a:noFill/>
            </a:ln>
            <a:effectLst>
              <a:outerShdw blurRad="292100" dist="139700" dir="2700000" algn="tl" rotWithShape="0">
                <a:srgbClr val="333333">
                  <a:alpha val="65000"/>
                </a:srgbClr>
              </a:outerShdw>
            </a:effectLst>
          </p:spPr>
        </p:pic>
        <p:cxnSp>
          <p:nvCxnSpPr>
            <p:cNvPr id="13" name="AutoShape 2"/>
            <p:cNvCxnSpPr>
              <a:cxnSpLocks noChangeShapeType="1"/>
            </p:cNvCxnSpPr>
            <p:nvPr/>
          </p:nvCxnSpPr>
          <p:spPr bwMode="auto">
            <a:xfrm>
              <a:off x="3563888" y="4063688"/>
              <a:ext cx="1656184" cy="0"/>
            </a:xfrm>
            <a:prstGeom prst="straightConnector1">
              <a:avLst/>
            </a:prstGeom>
            <a:noFill/>
            <a:ln w="76200">
              <a:solidFill>
                <a:srgbClr val="FF940C"/>
              </a:solidFill>
              <a:round/>
              <a:headEnd/>
              <a:tailEnd type="triangle" w="med" len="med"/>
            </a:ln>
            <a:effectLst>
              <a:outerShdw blurRad="50800" dist="38100" algn="l" rotWithShape="0">
                <a:prstClr val="black">
                  <a:alpha val="40000"/>
                </a:prstClr>
              </a:outerShdw>
            </a:effectLst>
          </p:spPr>
        </p:cxnSp>
        <p:sp>
          <p:nvSpPr>
            <p:cNvPr id="14" name="Rectangle 13"/>
            <p:cNvSpPr/>
            <p:nvPr/>
          </p:nvSpPr>
          <p:spPr>
            <a:xfrm>
              <a:off x="431800" y="1831440"/>
              <a:ext cx="2832100" cy="381992"/>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pic>
          <p:nvPicPr>
            <p:cNvPr id="15" name="Picture 3"/>
            <p:cNvPicPr>
              <a:picLocks noChangeAspect="1" noChangeArrowheads="1"/>
            </p:cNvPicPr>
            <p:nvPr/>
          </p:nvPicPr>
          <p:blipFill>
            <a:blip r:embed="rId3" cstate="print"/>
            <a:srcRect l="4880" t="1586" r="9949" b="6538"/>
            <a:stretch>
              <a:fillRect/>
            </a:stretch>
          </p:blipFill>
          <p:spPr bwMode="auto">
            <a:xfrm>
              <a:off x="5396105" y="1832432"/>
              <a:ext cx="2848303" cy="4229100"/>
            </a:xfrm>
            <a:prstGeom prst="rect">
              <a:avLst/>
            </a:prstGeom>
            <a:ln>
              <a:noFill/>
            </a:ln>
            <a:effectLst>
              <a:outerShdw blurRad="292100" dist="139700" dir="2700000" algn="tl" rotWithShape="0">
                <a:srgbClr val="333333">
                  <a:alpha val="65000"/>
                </a:srgbClr>
              </a:outerShdw>
            </a:effectLst>
          </p:spPr>
        </p:pic>
        <p:sp>
          <p:nvSpPr>
            <p:cNvPr id="22" name="Rectangle 21"/>
            <p:cNvSpPr/>
            <p:nvPr/>
          </p:nvSpPr>
          <p:spPr>
            <a:xfrm>
              <a:off x="5412308" y="1831440"/>
              <a:ext cx="2832100" cy="381992"/>
            </a:xfrm>
            <a:prstGeom prst="rect">
              <a:avLst/>
            </a:prstGeom>
            <a:noFill/>
            <a:ln w="5715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a:buNone/>
            </a:pPr>
            <a:r>
              <a:rPr lang="en-US" sz="1800" b="1" dirty="0" smtClean="0"/>
              <a:t>Be sure to save the job, then link the tasks in this order:</a:t>
            </a:r>
          </a:p>
          <a:p>
            <a:pPr marL="137160" lvl="2" indent="-137160"/>
            <a:r>
              <a:rPr lang="en-US" dirty="0" smtClean="0"/>
              <a:t>File Reader&gt; Mapping &gt; Database Writer</a:t>
            </a:r>
          </a:p>
          <a:p>
            <a:pPr marL="137160" lvl="2" indent="-137160"/>
            <a:endParaRPr lang="en-US" dirty="0" smtClean="0"/>
          </a:p>
          <a:p>
            <a:pPr marL="137160" lvl="2" indent="-137160"/>
            <a:endParaRPr lang="en-US" dirty="0" smtClean="0"/>
          </a:p>
          <a:p>
            <a:pPr>
              <a:buNone/>
            </a:pPr>
            <a:r>
              <a:rPr lang="en-US" sz="1600" b="1" dirty="0" smtClean="0"/>
              <a:t>The mapping task can now be set to connect the fields of the File Reader Task to the fields of the Database Writer Task</a:t>
            </a:r>
          </a:p>
          <a:p>
            <a:pPr>
              <a:buNone/>
            </a:pPr>
            <a:endParaRPr lang="en-US" sz="1600" b="1" dirty="0" smtClean="0"/>
          </a:p>
          <a:p>
            <a:pPr marL="137160" lvl="2" indent="-137160"/>
            <a:r>
              <a:rPr lang="en-US" dirty="0" smtClean="0"/>
              <a:t>The </a:t>
            </a:r>
            <a:r>
              <a:rPr lang="en-US" b="1" dirty="0" smtClean="0"/>
              <a:t>Mapping Designer </a:t>
            </a:r>
            <a:r>
              <a:rPr lang="en-US" dirty="0" smtClean="0"/>
              <a:t>displays all the fields of the </a:t>
            </a:r>
            <a:r>
              <a:rPr lang="en-US" b="1" dirty="0" smtClean="0"/>
              <a:t>File Reader </a:t>
            </a:r>
            <a:r>
              <a:rPr lang="en-US" dirty="0" smtClean="0"/>
              <a:t>and </a:t>
            </a:r>
            <a:r>
              <a:rPr lang="en-US" b="1" dirty="0" smtClean="0"/>
              <a:t>Database Writer </a:t>
            </a:r>
            <a:r>
              <a:rPr lang="en-US" dirty="0" smtClean="0"/>
              <a:t>Tasks connected with the </a:t>
            </a:r>
            <a:r>
              <a:rPr lang="en-US" b="1" dirty="0" smtClean="0"/>
              <a:t>Mapping</a:t>
            </a:r>
            <a:r>
              <a:rPr lang="en-US" dirty="0" smtClean="0"/>
              <a:t> Task</a:t>
            </a:r>
          </a:p>
          <a:p>
            <a:pPr marL="137160" lvl="2" indent="-137160"/>
            <a:r>
              <a:rPr lang="en-US" dirty="0" smtClean="0"/>
              <a:t>Click on </a:t>
            </a:r>
            <a:r>
              <a:rPr lang="en-US" b="1" dirty="0" smtClean="0"/>
              <a:t>Edit All </a:t>
            </a:r>
            <a:r>
              <a:rPr lang="en-US" dirty="0" smtClean="0"/>
              <a:t>to map fields from the File with the corresponding field of the Database</a:t>
            </a:r>
          </a:p>
          <a:p>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marL="137160" lvl="1" indent="-137160">
              <a:buFont typeface="Arial" pitchFamily="34" charset="0"/>
              <a:buChar char="•"/>
            </a:pPr>
            <a:r>
              <a:rPr lang="en-US" sz="1600" dirty="0" smtClean="0"/>
              <a:t>It is possible to create mapping transformations directly from the diagram</a:t>
            </a:r>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5" name="Picture 2"/>
          <p:cNvPicPr>
            <a:picLocks noChangeAspect="1" noChangeArrowheads="1"/>
          </p:cNvPicPr>
          <p:nvPr/>
        </p:nvPicPr>
        <p:blipFill>
          <a:blip r:embed="rId3" cstate="print"/>
          <a:srcRect l="333" t="1521"/>
          <a:stretch>
            <a:fillRect/>
          </a:stretch>
        </p:blipFill>
        <p:spPr bwMode="auto">
          <a:xfrm>
            <a:off x="229748" y="1653542"/>
            <a:ext cx="8645846" cy="1932300"/>
          </a:xfrm>
          <a:prstGeom prst="rect">
            <a:avLst/>
          </a:prstGeom>
          <a:ln>
            <a:noFill/>
          </a:ln>
          <a:effectLst>
            <a:outerShdw blurRad="292100" dist="139700" dir="2700000" algn="tl" rotWithShape="0">
              <a:srgbClr val="333333">
                <a:alpha val="65000"/>
              </a:srgbClr>
            </a:outerShdw>
          </a:effectLst>
        </p:spPr>
      </p:pic>
      <p:sp>
        <p:nvSpPr>
          <p:cNvPr id="6" name="Rectangle 5"/>
          <p:cNvSpPr/>
          <p:nvPr/>
        </p:nvSpPr>
        <p:spPr>
          <a:xfrm>
            <a:off x="511627" y="2627910"/>
            <a:ext cx="1300163" cy="191492"/>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 name="Rectangle 6"/>
          <p:cNvSpPr/>
          <p:nvPr/>
        </p:nvSpPr>
        <p:spPr>
          <a:xfrm>
            <a:off x="1680027" y="1650010"/>
            <a:ext cx="1092201" cy="191492"/>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 name="Rectangle 7"/>
          <p:cNvSpPr/>
          <p:nvPr/>
        </p:nvSpPr>
        <p:spPr>
          <a:xfrm>
            <a:off x="1794327" y="2716810"/>
            <a:ext cx="419101" cy="432792"/>
          </a:xfrm>
          <a:prstGeom prst="rect">
            <a:avLst/>
          </a:prstGeom>
          <a:noFill/>
          <a:ln w="38100">
            <a:solidFill>
              <a:srgbClr val="FF940C"/>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 name="Rectangle à coins arrondis 4"/>
          <p:cNvSpPr>
            <a:spLocks noChangeArrowheads="1"/>
          </p:cNvSpPr>
          <p:nvPr/>
        </p:nvSpPr>
        <p:spPr bwMode="auto">
          <a:xfrm>
            <a:off x="2875788" y="1981021"/>
            <a:ext cx="3568420" cy="578882"/>
          </a:xfrm>
          <a:prstGeom prst="wedgeRoundRectCallout">
            <a:avLst>
              <a:gd name="adj1" fmla="val -68056"/>
              <a:gd name="adj2" fmla="val 10079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dirty="0" smtClean="0">
                <a:cs typeface="Arial" charset="0"/>
                <a:sym typeface="Arial" charset="0"/>
              </a:rPr>
              <a:t>Select source field and right click select Map it from the context menu</a:t>
            </a:r>
            <a:endParaRPr lang="en-GB" sz="1400" dirty="0">
              <a:cs typeface="Arial" charset="0"/>
              <a:sym typeface="Arial" charset="0"/>
            </a:endParaRPr>
          </a:p>
        </p:txBody>
      </p:sp>
      <p:pic>
        <p:nvPicPr>
          <p:cNvPr id="10" name="Picture 3"/>
          <p:cNvPicPr>
            <a:picLocks noChangeAspect="1" noChangeArrowheads="1"/>
          </p:cNvPicPr>
          <p:nvPr/>
        </p:nvPicPr>
        <p:blipFill>
          <a:blip r:embed="rId4" cstate="print"/>
          <a:srcRect t="2166"/>
          <a:stretch>
            <a:fillRect/>
          </a:stretch>
        </p:blipFill>
        <p:spPr bwMode="auto">
          <a:xfrm>
            <a:off x="181428" y="4216402"/>
            <a:ext cx="8711304" cy="1953096"/>
          </a:xfrm>
          <a:prstGeom prst="rect">
            <a:avLst/>
          </a:prstGeom>
          <a:ln>
            <a:noFill/>
          </a:ln>
          <a:effectLst>
            <a:outerShdw blurRad="292100" dist="139700" dir="2700000" algn="tl" rotWithShape="0">
              <a:srgbClr val="333333">
                <a:alpha val="65000"/>
              </a:srgbClr>
            </a:outerShdw>
          </a:effectLst>
        </p:spPr>
      </p:pic>
      <p:sp>
        <p:nvSpPr>
          <p:cNvPr id="11" name="Rectangle à coins arrondis 4"/>
          <p:cNvSpPr>
            <a:spLocks noChangeArrowheads="1"/>
          </p:cNvSpPr>
          <p:nvPr/>
        </p:nvSpPr>
        <p:spPr bwMode="auto">
          <a:xfrm>
            <a:off x="2627784" y="4509120"/>
            <a:ext cx="3530072" cy="578882"/>
          </a:xfrm>
          <a:prstGeom prst="wedgeRoundRectCallout">
            <a:avLst>
              <a:gd name="adj1" fmla="val -68056"/>
              <a:gd name="adj2" fmla="val 10079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dirty="0" smtClean="0">
                <a:cs typeface="Arial" charset="0"/>
                <a:sym typeface="Arial" charset="0"/>
              </a:rPr>
              <a:t>Selecting Map it will turn into a link. Drag and drop onto target field</a:t>
            </a:r>
            <a:endParaRPr lang="en-GB" sz="1400" dirty="0">
              <a:cs typeface="Arial" charset="0"/>
              <a:sym typeface="Arial" charset="0"/>
            </a:endParaRPr>
          </a:p>
        </p:txBody>
      </p:sp>
      <p:sp>
        <p:nvSpPr>
          <p:cNvPr id="12" name="TextBox 11"/>
          <p:cNvSpPr txBox="1"/>
          <p:nvPr/>
        </p:nvSpPr>
        <p:spPr>
          <a:xfrm>
            <a:off x="6394235" y="4729271"/>
            <a:ext cx="2044425" cy="369332"/>
          </a:xfrm>
          <a:prstGeom prst="rect">
            <a:avLst/>
          </a:prstGeom>
          <a:solidFill>
            <a:srgbClr val="FFFF99"/>
          </a:solidFill>
          <a:ln>
            <a:solidFill>
              <a:srgbClr val="FFFF00"/>
            </a:solidFill>
          </a:ln>
        </p:spPr>
        <p:txBody>
          <a:bodyPr wrap="square" rtlCol="0">
            <a:spAutoFit/>
          </a:bodyPr>
          <a:lstStyle/>
          <a:p>
            <a:r>
              <a:rPr lang="en-GB" dirty="0" smtClean="0"/>
              <a:t>Target</a:t>
            </a:r>
            <a:endParaRPr lang="en-GB" dirty="0"/>
          </a:p>
        </p:txBody>
      </p:sp>
      <p:sp>
        <p:nvSpPr>
          <p:cNvPr id="13" name="TextBox 12"/>
          <p:cNvSpPr txBox="1"/>
          <p:nvPr/>
        </p:nvSpPr>
        <p:spPr>
          <a:xfrm>
            <a:off x="1385913" y="4768937"/>
            <a:ext cx="1034892" cy="369332"/>
          </a:xfrm>
          <a:prstGeom prst="rect">
            <a:avLst/>
          </a:prstGeom>
          <a:solidFill>
            <a:srgbClr val="FFFF99"/>
          </a:solidFill>
          <a:ln>
            <a:solidFill>
              <a:srgbClr val="FFFF00"/>
            </a:solidFill>
          </a:ln>
        </p:spPr>
        <p:txBody>
          <a:bodyPr wrap="square" rtlCol="0">
            <a:spAutoFit/>
          </a:bodyPr>
          <a:lstStyle/>
          <a:p>
            <a:r>
              <a:rPr lang="en-GB" dirty="0" smtClean="0"/>
              <a:t>Source</a:t>
            </a:r>
            <a:endParaRPr lang="en-GB"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742532"/>
          </a:xfrm>
        </p:spPr>
        <p:txBody>
          <a:bodyPr/>
          <a:lstStyle/>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endParaRPr lang="en-US" sz="1600" dirty="0" smtClean="0"/>
          </a:p>
          <a:p>
            <a:pPr marL="137160" lvl="1" indent="-137160">
              <a:buFont typeface="Arial" pitchFamily="34" charset="0"/>
              <a:buChar char="•"/>
            </a:pPr>
            <a:r>
              <a:rPr lang="en-US" sz="1600" dirty="0" smtClean="0"/>
              <a:t>Changes must be </a:t>
            </a:r>
            <a:r>
              <a:rPr lang="en-US" sz="1600" b="1" dirty="0" smtClean="0"/>
              <a:t>Saved </a:t>
            </a:r>
            <a:r>
              <a:rPr lang="en-US" sz="1600" dirty="0" smtClean="0"/>
              <a:t>at the job level to make links visible</a:t>
            </a:r>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14" name="Picture 2"/>
          <p:cNvPicPr>
            <a:picLocks noChangeAspect="1" noChangeArrowheads="1"/>
          </p:cNvPicPr>
          <p:nvPr/>
        </p:nvPicPr>
        <p:blipFill>
          <a:blip r:embed="rId2" cstate="print"/>
          <a:srcRect/>
          <a:stretch>
            <a:fillRect/>
          </a:stretch>
        </p:blipFill>
        <p:spPr bwMode="auto">
          <a:xfrm>
            <a:off x="363255" y="1265129"/>
            <a:ext cx="8442542" cy="2159545"/>
          </a:xfrm>
          <a:prstGeom prst="rect">
            <a:avLst/>
          </a:prstGeom>
          <a:ln>
            <a:noFill/>
          </a:ln>
          <a:effectLst>
            <a:outerShdw blurRad="292100" dist="139700" dir="2700000" algn="tl" rotWithShape="0">
              <a:srgbClr val="333333">
                <a:alpha val="65000"/>
              </a:srgbClr>
            </a:outerShdw>
          </a:effectLst>
        </p:spPr>
      </p:pic>
      <p:pic>
        <p:nvPicPr>
          <p:cNvPr id="15" name="Picture 3"/>
          <p:cNvPicPr>
            <a:picLocks noChangeAspect="1" noChangeArrowheads="1"/>
          </p:cNvPicPr>
          <p:nvPr/>
        </p:nvPicPr>
        <p:blipFill>
          <a:blip r:embed="rId3" cstate="print"/>
          <a:srcRect/>
          <a:stretch>
            <a:fillRect/>
          </a:stretch>
        </p:blipFill>
        <p:spPr bwMode="auto">
          <a:xfrm>
            <a:off x="262985" y="3894878"/>
            <a:ext cx="8629495" cy="1341001"/>
          </a:xfrm>
          <a:prstGeom prst="rect">
            <a:avLst/>
          </a:prstGeom>
          <a:ln>
            <a:noFill/>
          </a:ln>
          <a:effectLst>
            <a:outerShdw blurRad="292100" dist="139700" dir="2700000" algn="tl" rotWithShape="0">
              <a:srgbClr val="333333">
                <a:alpha val="65000"/>
              </a:srgbClr>
            </a:outerShdw>
          </a:effectLst>
        </p:spPr>
      </p:pic>
      <p:sp>
        <p:nvSpPr>
          <p:cNvPr id="7" name="Rectangle à coins arrondis 4"/>
          <p:cNvSpPr>
            <a:spLocks noChangeArrowheads="1"/>
          </p:cNvSpPr>
          <p:nvPr/>
        </p:nvSpPr>
        <p:spPr bwMode="auto">
          <a:xfrm>
            <a:off x="5092700" y="3605436"/>
            <a:ext cx="3124200" cy="578882"/>
          </a:xfrm>
          <a:prstGeom prst="wedgeRoundRectCallout">
            <a:avLst>
              <a:gd name="adj1" fmla="val -85075"/>
              <a:gd name="adj2" fmla="val 154817"/>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a:t>
            </a:r>
            <a:r>
              <a:rPr lang="en-US" sz="1400" b="1" dirty="0" smtClean="0">
                <a:cs typeface="Arial" charset="0"/>
                <a:sym typeface="Arial" charset="0"/>
              </a:rPr>
              <a:t>Assign</a:t>
            </a:r>
            <a:r>
              <a:rPr lang="en-US" sz="1400" dirty="0" smtClean="0">
                <a:cs typeface="Arial" charset="0"/>
                <a:sym typeface="Arial" charset="0"/>
              </a:rPr>
              <a:t>“ copies the content of a field from a task to another</a:t>
            </a:r>
            <a:endParaRPr lang="en-GB" sz="1400" dirty="0">
              <a:cs typeface="Arial" charset="0"/>
              <a:sym typeface="Arial" charset="0"/>
            </a:endParaRP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340768"/>
            <a:ext cx="8279999" cy="4478921"/>
          </a:xfrm>
        </p:spPr>
        <p:txBody>
          <a:bodyPr/>
          <a:lstStyle/>
          <a:p>
            <a:pPr marL="137160" lvl="1" indent="-137160">
              <a:buFont typeface="Arial" pitchFamily="34" charset="0"/>
              <a:buChar char="•"/>
            </a:pPr>
            <a:r>
              <a:rPr lang="en-US" sz="1600" dirty="0" smtClean="0"/>
              <a:t>It remains also possible to use the Edit All button.</a:t>
            </a:r>
            <a:endParaRPr lang="en-US" sz="1600" b="1" dirty="0" smtClean="0"/>
          </a:p>
          <a:p>
            <a:pPr marL="137160" lvl="1" indent="-137160">
              <a:buFont typeface="Arial" pitchFamily="34" charset="0"/>
              <a:buChar char="•"/>
            </a:pPr>
            <a:endParaRPr lang="en-US" sz="16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grpSp>
        <p:nvGrpSpPr>
          <p:cNvPr id="9" name="Group 8"/>
          <p:cNvGrpSpPr/>
          <p:nvPr/>
        </p:nvGrpSpPr>
        <p:grpSpPr>
          <a:xfrm>
            <a:off x="513567" y="1875218"/>
            <a:ext cx="8116866" cy="3368660"/>
            <a:chOff x="400833" y="1875218"/>
            <a:chExt cx="8116866" cy="3368660"/>
          </a:xfrm>
        </p:grpSpPr>
        <p:pic>
          <p:nvPicPr>
            <p:cNvPr id="7" name="Picture 2"/>
            <p:cNvPicPr>
              <a:picLocks noChangeAspect="1" noChangeArrowheads="1"/>
            </p:cNvPicPr>
            <p:nvPr/>
          </p:nvPicPr>
          <p:blipFill>
            <a:blip r:embed="rId2" cstate="print"/>
            <a:srcRect/>
            <a:stretch>
              <a:fillRect/>
            </a:stretch>
          </p:blipFill>
          <p:spPr bwMode="auto">
            <a:xfrm>
              <a:off x="400833" y="1875218"/>
              <a:ext cx="8116866" cy="3368660"/>
            </a:xfrm>
            <a:prstGeom prst="rect">
              <a:avLst/>
            </a:prstGeom>
            <a:ln>
              <a:noFill/>
            </a:ln>
            <a:effectLst>
              <a:outerShdw blurRad="292100" dist="139700" dir="2700000" algn="tl" rotWithShape="0">
                <a:srgbClr val="333333">
                  <a:alpha val="65000"/>
                </a:srgbClr>
              </a:outerShdw>
            </a:effectLst>
          </p:spPr>
        </p:pic>
        <p:sp>
          <p:nvSpPr>
            <p:cNvPr id="8" name="Rectangle à coins arrondis 4"/>
            <p:cNvSpPr>
              <a:spLocks noChangeArrowheads="1"/>
            </p:cNvSpPr>
            <p:nvPr/>
          </p:nvSpPr>
          <p:spPr bwMode="auto">
            <a:xfrm>
              <a:off x="1835696" y="3789040"/>
              <a:ext cx="2096640" cy="340519"/>
            </a:xfrm>
            <a:prstGeom prst="wedgeRoundRectCallout">
              <a:avLst>
                <a:gd name="adj1" fmla="val -75968"/>
                <a:gd name="adj2" fmla="val 1525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GB" sz="1400" dirty="0" smtClean="0">
                  <a:cs typeface="Arial" charset="0"/>
                  <a:sym typeface="Arial" charset="0"/>
                </a:rPr>
                <a:t>Click </a:t>
              </a:r>
              <a:r>
                <a:rPr lang="en-GB" sz="1400" b="1" dirty="0" smtClean="0">
                  <a:cs typeface="Arial" charset="0"/>
                  <a:sym typeface="Arial" charset="0"/>
                </a:rPr>
                <a:t>Edit All</a:t>
              </a:r>
              <a:endParaRPr lang="en-GB" sz="1400" b="1" dirty="0">
                <a:cs typeface="Arial" charset="0"/>
                <a:sym typeface="Arial" charset="0"/>
              </a:endParaRPr>
            </a:p>
          </p:txBody>
        </p:sp>
      </p:gr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b="1" dirty="0" smtClean="0"/>
              <a:t>The mapping task (continued)</a:t>
            </a:r>
          </a:p>
          <a:p>
            <a:pPr marL="402336" lvl="2" indent="-137160">
              <a:buFont typeface="Arial" pitchFamily="34" charset="0"/>
              <a:buChar char="•"/>
            </a:pPr>
            <a:r>
              <a:rPr lang="en-US" dirty="0" smtClean="0"/>
              <a:t>In the </a:t>
            </a:r>
            <a:r>
              <a:rPr lang="en-US" b="1" dirty="0" smtClean="0"/>
              <a:t>Mapping Designer </a:t>
            </a:r>
            <a:r>
              <a:rPr lang="en-US" dirty="0" smtClean="0"/>
              <a:t>edition window, click  </a:t>
            </a:r>
            <a:r>
              <a:rPr lang="en-US" b="1" dirty="0" smtClean="0"/>
              <a:t>New Transform </a:t>
            </a:r>
            <a:r>
              <a:rPr lang="en-US" dirty="0" smtClean="0"/>
              <a:t>to create as much rows as needed</a:t>
            </a:r>
          </a:p>
          <a:p>
            <a:pPr marL="402336" lvl="2" indent="-137160">
              <a:buFont typeface="Arial" pitchFamily="34" charset="0"/>
              <a:buChar char="•"/>
            </a:pPr>
            <a:r>
              <a:rPr lang="en-US" dirty="0" smtClean="0"/>
              <a:t>For each row, the following steps must be followed</a:t>
            </a:r>
            <a:r>
              <a:rPr lang="en-US" sz="1400" dirty="0" smtClean="0"/>
              <a:t>:</a:t>
            </a:r>
          </a:p>
          <a:p>
            <a:pPr marL="722376" lvl="3" indent="-137160">
              <a:buFont typeface="Arial" pitchFamily="34" charset="0"/>
              <a:buChar char="•"/>
            </a:pPr>
            <a:r>
              <a:rPr lang="en-US" sz="1600" dirty="0" smtClean="0"/>
              <a:t>1- Select a Database Writer Field in Target Fields</a:t>
            </a:r>
          </a:p>
          <a:p>
            <a:pPr marL="722376" lvl="3" indent="-137160">
              <a:buFont typeface="Arial" pitchFamily="34" charset="0"/>
              <a:buChar char="•"/>
            </a:pPr>
            <a:r>
              <a:rPr lang="en-US" sz="1600" dirty="0" smtClean="0"/>
              <a:t>2- Click on + to create a new Operation</a:t>
            </a:r>
          </a:p>
          <a:p>
            <a:pPr marL="722376" lvl="3" indent="-137160">
              <a:buFont typeface="Arial" pitchFamily="34" charset="0"/>
              <a:buChar char="•"/>
            </a:pPr>
            <a:r>
              <a:rPr lang="en-US" sz="1600" dirty="0" smtClean="0"/>
              <a:t>3- Select the Operation in the Operation List</a:t>
            </a:r>
          </a:p>
          <a:p>
            <a:pPr marL="722376" lvl="3" indent="-137160">
              <a:buFont typeface="Arial" pitchFamily="34" charset="0"/>
              <a:buChar char="•"/>
            </a:pPr>
            <a:r>
              <a:rPr lang="en-US" sz="1600" dirty="0" smtClean="0"/>
              <a:t>4- Click on the + (left side of the Operation Name) to select the Field(s) from the File Reader</a:t>
            </a:r>
          </a:p>
          <a:p>
            <a:pPr marL="722376" lvl="3" indent="-137160">
              <a:buFont typeface="Arial" pitchFamily="34" charset="0"/>
              <a:buChar char="•"/>
            </a:pPr>
            <a:r>
              <a:rPr lang="en-US" sz="1600" dirty="0" smtClean="0"/>
              <a:t>5- Set properties of the selected Process if needed</a:t>
            </a:r>
          </a:p>
          <a:p>
            <a:pPr marL="722376" lvl="3" indent="-137160">
              <a:buFont typeface="Arial" pitchFamily="34" charset="0"/>
              <a:buChar char="•"/>
            </a:pPr>
            <a:r>
              <a:rPr lang="en-US" sz="1600" dirty="0" smtClean="0"/>
              <a:t>6- Rename the Row (Something more relevant than </a:t>
            </a:r>
            <a:r>
              <a:rPr lang="en-US" sz="1600" b="1" dirty="0" smtClean="0"/>
              <a:t>New Process</a:t>
            </a:r>
            <a:r>
              <a:rPr lang="en-US" sz="1600" dirty="0" smtClean="0"/>
              <a:t>)</a:t>
            </a:r>
          </a:p>
          <a:p>
            <a:pPr marL="722376" lvl="3" indent="-137160">
              <a:buFont typeface="Arial" pitchFamily="34" charset="0"/>
              <a:buChar char="•"/>
            </a:pPr>
            <a:endParaRPr lang="en-US" sz="1000" dirty="0" smtClean="0"/>
          </a:p>
          <a:p>
            <a:pPr marL="137160" lvl="2" indent="-137160"/>
            <a:r>
              <a:rPr lang="en-US" dirty="0" smtClean="0"/>
              <a:t>Close the Mapping Designer edition window and </a:t>
            </a:r>
            <a:r>
              <a:rPr lang="en-US" b="1" dirty="0" smtClean="0"/>
              <a:t>Save the Job</a:t>
            </a:r>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dirty="0" smtClean="0"/>
              <a:t>The</a:t>
            </a:r>
            <a:r>
              <a:rPr lang="en-US" sz="1600" b="1" dirty="0" smtClean="0"/>
              <a:t> Mapping Designer </a:t>
            </a:r>
            <a:r>
              <a:rPr lang="en-US" sz="1600" dirty="0" smtClean="0"/>
              <a:t>edition window</a:t>
            </a:r>
            <a:endParaRPr lang="en-US" sz="1600" b="1" dirty="0" smtClean="0"/>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5" name="Picture 2"/>
          <p:cNvPicPr>
            <a:picLocks noChangeAspect="1" noChangeArrowheads="1"/>
          </p:cNvPicPr>
          <p:nvPr/>
        </p:nvPicPr>
        <p:blipFill>
          <a:blip r:embed="rId2" cstate="print"/>
          <a:srcRect/>
          <a:stretch>
            <a:fillRect/>
          </a:stretch>
        </p:blipFill>
        <p:spPr bwMode="auto">
          <a:xfrm>
            <a:off x="1323554" y="1546083"/>
            <a:ext cx="6507630" cy="4588223"/>
          </a:xfrm>
          <a:prstGeom prst="rect">
            <a:avLst/>
          </a:prstGeom>
          <a:ln>
            <a:noFill/>
          </a:ln>
          <a:effectLst>
            <a:outerShdw blurRad="292100" dist="139700" dir="2700000" algn="tl" rotWithShape="0">
              <a:srgbClr val="333333">
                <a:alpha val="65000"/>
              </a:srgbClr>
            </a:outerShdw>
          </a:effectLst>
        </p:spPr>
      </p:pic>
      <p:sp>
        <p:nvSpPr>
          <p:cNvPr id="6" name="Rectangle à coins arrondis 5"/>
          <p:cNvSpPr>
            <a:spLocks noChangeArrowheads="1"/>
          </p:cNvSpPr>
          <p:nvPr/>
        </p:nvSpPr>
        <p:spPr bwMode="auto">
          <a:xfrm>
            <a:off x="148650" y="2098566"/>
            <a:ext cx="1547664" cy="340519"/>
          </a:xfrm>
          <a:prstGeom prst="wedgeRoundRectCallout">
            <a:avLst>
              <a:gd name="adj1" fmla="val 72998"/>
              <a:gd name="adj2" fmla="val -2733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File Fields</a:t>
            </a:r>
            <a:endParaRPr lang="en-US" sz="1400" dirty="0">
              <a:cs typeface="Arial" charset="0"/>
              <a:sym typeface="Arial" charset="0"/>
            </a:endParaRPr>
          </a:p>
        </p:txBody>
      </p:sp>
      <p:sp>
        <p:nvSpPr>
          <p:cNvPr id="7" name="Rectangle à coins arrondis 6"/>
          <p:cNvSpPr>
            <a:spLocks noChangeArrowheads="1"/>
          </p:cNvSpPr>
          <p:nvPr/>
        </p:nvSpPr>
        <p:spPr bwMode="auto">
          <a:xfrm>
            <a:off x="4866888" y="1484784"/>
            <a:ext cx="1690494" cy="340519"/>
          </a:xfrm>
          <a:prstGeom prst="wedgeRoundRectCallout">
            <a:avLst>
              <a:gd name="adj1" fmla="val -89686"/>
              <a:gd name="adj2" fmla="val 16470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Operation</a:t>
            </a:r>
            <a:endParaRPr lang="en-US" sz="1400" dirty="0">
              <a:cs typeface="Arial" charset="0"/>
              <a:sym typeface="Arial" charset="0"/>
            </a:endParaRPr>
          </a:p>
        </p:txBody>
      </p:sp>
      <p:sp>
        <p:nvSpPr>
          <p:cNvPr id="8" name="Rectangle à coins arrondis 7"/>
          <p:cNvSpPr>
            <a:spLocks noChangeArrowheads="1"/>
          </p:cNvSpPr>
          <p:nvPr/>
        </p:nvSpPr>
        <p:spPr bwMode="auto">
          <a:xfrm>
            <a:off x="6697980" y="1112372"/>
            <a:ext cx="1565910" cy="578882"/>
          </a:xfrm>
          <a:prstGeom prst="wedgeRoundRectCallout">
            <a:avLst>
              <a:gd name="adj1" fmla="val -20678"/>
              <a:gd name="adj2" fmla="val 123497"/>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Database Fields</a:t>
            </a:r>
            <a:endParaRPr lang="en-US" sz="1400" dirty="0">
              <a:cs typeface="Arial" charset="0"/>
              <a:sym typeface="Arial" charset="0"/>
            </a:endParaRPr>
          </a:p>
        </p:txBody>
      </p:sp>
      <p:sp>
        <p:nvSpPr>
          <p:cNvPr id="9" name="Rectangle à coins arrondis 8"/>
          <p:cNvSpPr>
            <a:spLocks noChangeArrowheads="1"/>
          </p:cNvSpPr>
          <p:nvPr/>
        </p:nvSpPr>
        <p:spPr bwMode="auto">
          <a:xfrm>
            <a:off x="5060742" y="5262915"/>
            <a:ext cx="1800200" cy="578882"/>
          </a:xfrm>
          <a:prstGeom prst="wedgeRoundRectCallout">
            <a:avLst>
              <a:gd name="adj1" fmla="val -70737"/>
              <a:gd name="adj2" fmla="val -12013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Must be renamed</a:t>
            </a:r>
            <a:endParaRPr lang="en-US" sz="1400" dirty="0">
              <a:cs typeface="Arial" charset="0"/>
              <a:sym typeface="Arial" charset="0"/>
            </a:endParaRPr>
          </a:p>
        </p:txBody>
      </p:sp>
      <p:sp>
        <p:nvSpPr>
          <p:cNvPr id="10" name="Rectangle à coins arrondis 9"/>
          <p:cNvSpPr>
            <a:spLocks noChangeArrowheads="1"/>
          </p:cNvSpPr>
          <p:nvPr/>
        </p:nvSpPr>
        <p:spPr bwMode="auto">
          <a:xfrm>
            <a:off x="2130584" y="3861048"/>
            <a:ext cx="3372444" cy="340519"/>
          </a:xfrm>
          <a:prstGeom prst="wedgeRoundRectCallout">
            <a:avLst>
              <a:gd name="adj1" fmla="val 52934"/>
              <a:gd name="adj2" fmla="val 151544"/>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Click + to add a new Operation</a:t>
            </a:r>
            <a:endParaRPr lang="en-US" sz="1400" dirty="0">
              <a:cs typeface="Arial" charset="0"/>
              <a:sym typeface="Arial" charset="0"/>
            </a:endParaRPr>
          </a:p>
        </p:txBody>
      </p:sp>
      <p:sp>
        <p:nvSpPr>
          <p:cNvPr id="11" name="Rectangle à coins arrondis 10"/>
          <p:cNvSpPr>
            <a:spLocks noChangeArrowheads="1"/>
          </p:cNvSpPr>
          <p:nvPr/>
        </p:nvSpPr>
        <p:spPr bwMode="auto">
          <a:xfrm>
            <a:off x="6156176" y="4149080"/>
            <a:ext cx="2770684" cy="578882"/>
          </a:xfrm>
          <a:prstGeom prst="wedgeRoundRectCallout">
            <a:avLst>
              <a:gd name="adj1" fmla="val 2912"/>
              <a:gd name="adj2" fmla="val 137435"/>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Click on Target Fields to select a Database Field</a:t>
            </a:r>
            <a:endParaRPr lang="en-US" sz="1400" dirty="0">
              <a:cs typeface="Arial" charset="0"/>
              <a:sym typeface="Arial" charset="0"/>
            </a:endParaRPr>
          </a:p>
        </p:txBody>
      </p:sp>
      <p:sp>
        <p:nvSpPr>
          <p:cNvPr id="12" name="Rectangle à coins arrondis 11"/>
          <p:cNvSpPr>
            <a:spLocks noChangeArrowheads="1"/>
          </p:cNvSpPr>
          <p:nvPr/>
        </p:nvSpPr>
        <p:spPr bwMode="auto">
          <a:xfrm>
            <a:off x="2843808" y="5445224"/>
            <a:ext cx="2088232" cy="340519"/>
          </a:xfrm>
          <a:prstGeom prst="wedgeRoundRectCallout">
            <a:avLst>
              <a:gd name="adj1" fmla="val -7688"/>
              <a:gd name="adj2" fmla="val -101293"/>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Select Operation</a:t>
            </a:r>
            <a:endParaRPr lang="en-US" sz="1400" dirty="0">
              <a:cs typeface="Arial" charset="0"/>
              <a:sym typeface="Arial" charset="0"/>
            </a:endParaRPr>
          </a:p>
        </p:txBody>
      </p:sp>
      <p:sp>
        <p:nvSpPr>
          <p:cNvPr id="13" name="Rectangle à coins arrondis 12"/>
          <p:cNvSpPr>
            <a:spLocks noChangeArrowheads="1"/>
          </p:cNvSpPr>
          <p:nvPr/>
        </p:nvSpPr>
        <p:spPr bwMode="auto">
          <a:xfrm>
            <a:off x="539552" y="5445224"/>
            <a:ext cx="2160240" cy="578882"/>
          </a:xfrm>
          <a:prstGeom prst="wedgeRoundRectCallout">
            <a:avLst>
              <a:gd name="adj1" fmla="val 77254"/>
              <a:gd name="adj2" fmla="val -86329"/>
              <a:gd name="adj3" fmla="val 16667"/>
            </a:avLst>
          </a:prstGeom>
          <a:solidFill>
            <a:srgbClr val="FFF6D9"/>
          </a:solidFill>
          <a:ln w="12700" algn="ctr">
            <a:solidFill>
              <a:schemeClr val="tx2"/>
            </a:solidFill>
            <a:round/>
            <a:headEnd/>
            <a:tailEnd/>
          </a:ln>
        </p:spPr>
        <p:txBody>
          <a:bodyPr wrap="square" anchor="ctr">
            <a:spAutoFit/>
          </a:bodyPr>
          <a:lstStyle/>
          <a:p>
            <a:pPr lvl="1">
              <a:buClr>
                <a:srgbClr val="6600CC"/>
              </a:buClr>
              <a:defRPr/>
            </a:pPr>
            <a:r>
              <a:rPr lang="en-US" sz="1400" dirty="0" smtClean="0">
                <a:cs typeface="Arial" charset="0"/>
                <a:sym typeface="Arial" charset="0"/>
              </a:rPr>
              <a:t>Click on + to select a File Field</a:t>
            </a:r>
            <a:endParaRPr lang="en-US" sz="1400" dirty="0">
              <a:cs typeface="Arial" charset="0"/>
              <a:sym typeface="Arial"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down)">
                                      <p:cBhvr>
                                        <p:cTn id="10" dur="500"/>
                                        <p:tgtEl>
                                          <p:spTgt spid="7"/>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down)">
                                      <p:cBhvr>
                                        <p:cTn id="13" dur="500"/>
                                        <p:tgtEl>
                                          <p:spTgt spid="8"/>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down)">
                                      <p:cBhvr>
                                        <p:cTn id="22" dur="500"/>
                                        <p:tgtEl>
                                          <p:spTgt spid="11"/>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down)">
                                      <p:cBhvr>
                                        <p:cTn id="25" dur="500"/>
                                        <p:tgtEl>
                                          <p:spTgt spid="12"/>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down)">
                                      <p:cBhvr>
                                        <p:cTn id="2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animBg="1"/>
      <p:bldP spid="13"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67544" y="1137568"/>
            <a:ext cx="8279999" cy="5720432"/>
          </a:xfrm>
        </p:spPr>
        <p:txBody>
          <a:bodyPr/>
          <a:lstStyle/>
          <a:p>
            <a:pPr marL="137160" lvl="1" indent="-137160">
              <a:buFont typeface="Arial" pitchFamily="34" charset="0"/>
              <a:buChar char="•"/>
            </a:pPr>
            <a:r>
              <a:rPr lang="en-US" sz="1600" b="1" dirty="0" smtClean="0">
                <a:solidFill>
                  <a:srgbClr val="23A3FF"/>
                </a:solidFill>
              </a:rPr>
              <a:t>The links between fields appear in the Mapping Designer only once the job is saved</a:t>
            </a:r>
          </a:p>
          <a:p>
            <a:pPr marL="137160" lvl="2" indent="-137160">
              <a:buNone/>
            </a:pPr>
            <a:endParaRPr lang="en-US" sz="1400" dirty="0" smtClean="0"/>
          </a:p>
          <a:p>
            <a:pPr>
              <a:buNone/>
            </a:pPr>
            <a:endParaRPr lang="en-US" sz="1600" dirty="0" smtClean="0"/>
          </a:p>
          <a:p>
            <a:pPr lvl="1">
              <a:spcBef>
                <a:spcPts val="0"/>
              </a:spcBef>
            </a:pPr>
            <a:endParaRPr lang="en-US" sz="1600" b="1" dirty="0" smtClean="0"/>
          </a:p>
          <a:p>
            <a:pPr>
              <a:spcBef>
                <a:spcPts val="0"/>
              </a:spcBef>
            </a:pPr>
            <a:endParaRPr lang="en-US" sz="1800" b="1" dirty="0" smtClean="0"/>
          </a:p>
        </p:txBody>
      </p:sp>
      <p:sp>
        <p:nvSpPr>
          <p:cNvPr id="3" name="Footer Placeholder 2"/>
          <p:cNvSpPr>
            <a:spLocks noGrp="1"/>
          </p:cNvSpPr>
          <p:nvPr>
            <p:ph type="ftr" sz="quarter" idx="12"/>
          </p:nvPr>
        </p:nvSpPr>
        <p:spPr/>
        <p:txBody>
          <a:bodyPr/>
          <a:lstStyle/>
          <a:p>
            <a:r>
              <a:rPr lang="en-GB" dirty="0" smtClean="0"/>
              <a:t>IMS Health Confidential</a:t>
            </a:r>
            <a:endParaRPr lang="en-GB" dirty="0"/>
          </a:p>
        </p:txBody>
      </p:sp>
      <p:sp>
        <p:nvSpPr>
          <p:cNvPr id="4" name="Title 3"/>
          <p:cNvSpPr>
            <a:spLocks noGrp="1"/>
          </p:cNvSpPr>
          <p:nvPr>
            <p:ph type="title"/>
          </p:nvPr>
        </p:nvSpPr>
        <p:spPr/>
        <p:txBody>
          <a:bodyPr/>
          <a:lstStyle/>
          <a:p>
            <a:r>
              <a:rPr lang="en-GB" dirty="0" smtClean="0"/>
              <a:t>Specific Interfaces Creation</a:t>
            </a:r>
            <a:endParaRPr lang="en-GB" dirty="0"/>
          </a:p>
        </p:txBody>
      </p:sp>
      <p:pic>
        <p:nvPicPr>
          <p:cNvPr id="14" name="Picture 2"/>
          <p:cNvPicPr>
            <a:picLocks noChangeAspect="1" noChangeArrowheads="1"/>
          </p:cNvPicPr>
          <p:nvPr/>
        </p:nvPicPr>
        <p:blipFill>
          <a:blip r:embed="rId2" cstate="print"/>
          <a:srcRect/>
          <a:stretch>
            <a:fillRect/>
          </a:stretch>
        </p:blipFill>
        <p:spPr bwMode="auto">
          <a:xfrm>
            <a:off x="175366" y="1954844"/>
            <a:ext cx="8755692" cy="3630198"/>
          </a:xfrm>
          <a:prstGeom prst="rect">
            <a:avLst/>
          </a:prstGeom>
          <a:ln>
            <a:noFill/>
          </a:ln>
          <a:effectLst>
            <a:outerShdw blurRad="292100" dist="139700" dir="2700000" algn="tl" rotWithShape="0">
              <a:srgbClr val="333333">
                <a:alpha val="65000"/>
              </a:srgbClr>
            </a:outerShdw>
          </a:effec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Blank">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latin typeface="Arial"/>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Ins="36000" rtlCol="0">
        <a:spAutoFit/>
      </a:bodyPr>
      <a:lstStyle>
        <a:defPPr>
          <a:defRPr sz="1400" dirty="0" smtClean="0">
            <a:solidFill>
              <a:srgbClr val="000000"/>
            </a:solidFill>
            <a:latin typeface="Arial"/>
          </a:defRPr>
        </a:defPPr>
      </a:lstStyle>
    </a:txDef>
  </a:objectDefaults>
  <a:extraClrSchemeLst/>
  <a:extLst>
    <a:ext uri="{05A4C25C-085E-4340-85A3-A5531E510DB2}">
      <thm15:themeFamily xmlns:thm15="http://schemas.microsoft.com/office/thememl/2012/main" xmlns="" name="3787_IMS Health_Template.potx" id="{62D705D0-617B-4908-B319-68E13B203831}" vid="{3AC4964E-920C-4A09-A217-631CE86C1925}"/>
    </a:ext>
  </a:extLst>
</a:theme>
</file>

<file path=ppt/theme/theme2.xml><?xml version="1.0" encoding="utf-8"?>
<a:theme xmlns:a="http://schemas.openxmlformats.org/drawingml/2006/main" name="2_IMS Consulting Group_template">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xmlns="" name="3787_IMS Health_Template.potx" id="{62D705D0-617B-4908-B319-68E13B203831}" vid="{B233BAA5-22DE-4D3B-AC2B-EDFDAC0E6B3F}"/>
    </a:ext>
  </a:extLst>
</a:theme>
</file>

<file path=ppt/theme/theme3.xml><?xml version="1.0" encoding="utf-8"?>
<a:theme xmlns:a="http://schemas.openxmlformats.org/drawingml/2006/main" name="3_IMS Institute_template">
  <a:themeElements>
    <a:clrScheme name="IMS 2015">
      <a:dk1>
        <a:srgbClr val="000000"/>
      </a:dk1>
      <a:lt1>
        <a:sysClr val="window" lastClr="FFFFFF"/>
      </a:lt1>
      <a:dk2>
        <a:srgbClr val="8EAFBF"/>
      </a:dk2>
      <a:lt2>
        <a:srgbClr val="D9DAD5"/>
      </a:lt2>
      <a:accent1>
        <a:srgbClr val="25B4FF"/>
      </a:accent1>
      <a:accent2>
        <a:srgbClr val="1C2980"/>
      </a:accent2>
      <a:accent3>
        <a:srgbClr val="37DAD3"/>
      </a:accent3>
      <a:accent4>
        <a:srgbClr val="FFCF32"/>
      </a:accent4>
      <a:accent5>
        <a:srgbClr val="20C22F"/>
      </a:accent5>
      <a:accent6>
        <a:srgbClr val="FF940C"/>
      </a:accent6>
      <a:hlink>
        <a:srgbClr val="297DFD"/>
      </a:hlink>
      <a:folHlink>
        <a:srgbClr val="2C3E48"/>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sz="1400" dirty="0" smtClean="0"/>
        </a:defPPr>
      </a:lstStyle>
      <a:style>
        <a:lnRef idx="1">
          <a:schemeClr val="accent1"/>
        </a:lnRef>
        <a:fillRef idx="3">
          <a:schemeClr val="accent1"/>
        </a:fillRef>
        <a:effectRef idx="2">
          <a:schemeClr val="accent1"/>
        </a:effectRef>
        <a:fontRef idx="minor">
          <a:schemeClr val="lt1"/>
        </a:fontRef>
      </a:style>
    </a:spDef>
    <a:lnDef>
      <a:spPr>
        <a:ln w="12700" cmpd="sng">
          <a:solidFill>
            <a:schemeClr val="accent1"/>
          </a:solidFill>
        </a:ln>
        <a:effectLst/>
      </a:spPr>
      <a:bodyPr/>
      <a:lstStyle/>
      <a:style>
        <a:lnRef idx="2">
          <a:schemeClr val="accent1"/>
        </a:lnRef>
        <a:fillRef idx="0">
          <a:schemeClr val="accent1"/>
        </a:fillRef>
        <a:effectRef idx="1">
          <a:schemeClr val="accent1"/>
        </a:effectRef>
        <a:fontRef idx="minor">
          <a:schemeClr val="tx1"/>
        </a:fontRef>
      </a:style>
    </a:lnDef>
    <a:txDef>
      <a:spPr>
        <a:noFill/>
        <a:ln>
          <a:noFill/>
        </a:ln>
      </a:spPr>
      <a:bodyPr wrap="square" rtlCol="0">
        <a:spAutoFit/>
      </a:bodyPr>
      <a:lstStyle>
        <a:defPPr>
          <a:defRPr sz="1400" dirty="0" err="1" smtClean="0"/>
        </a:defPPr>
      </a:lstStyle>
    </a:txDef>
  </a:objectDefaults>
  <a:extraClrSchemeLst/>
  <a:extLst>
    <a:ext uri="{05A4C25C-085E-4340-85A3-A5531E510DB2}">
      <thm15:themeFamily xmlns:thm15="http://schemas.microsoft.com/office/thememl/2012/main" xmlns="" name="3787_IMS Health_Template.potx" id="{62D705D0-617B-4908-B319-68E13B203831}" vid="{4DBAC6C0-67E5-4C80-8E76-A68473606D28}"/>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9487EB16144C8458B2E7CE65D18328D" ma:contentTypeVersion="0" ma:contentTypeDescription="Create a new document." ma:contentTypeScope="" ma:versionID="e53d3873525298c923992318aea06584">
  <xsd:schema xmlns:xsd="http://www.w3.org/2001/XMLSchema" xmlns:p="http://schemas.microsoft.com/office/2006/metadata/properties" targetNamespace="http://schemas.microsoft.com/office/2006/metadata/properties" ma:root="true" ma:fieldsID="f4d196f5c675f743c82a55ad494504ec">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1BFBC849-3A42-473E-B560-2CCC2D06853A}">
  <ds:schemaRefs>
    <ds:schemaRef ds:uri="http://schemas.microsoft.com/sharepoint/v3/contenttype/forms"/>
  </ds:schemaRefs>
</ds:datastoreItem>
</file>

<file path=customXml/itemProps2.xml><?xml version="1.0" encoding="utf-8"?>
<ds:datastoreItem xmlns:ds="http://schemas.openxmlformats.org/officeDocument/2006/customXml" ds:itemID="{10FB2BCD-87CD-45C5-9AC2-73F74A5E1C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3.xml><?xml version="1.0" encoding="utf-8"?>
<ds:datastoreItem xmlns:ds="http://schemas.openxmlformats.org/officeDocument/2006/customXml" ds:itemID="{7E9A1272-FBAE-4CCB-9A7A-AE346F256AF8}">
  <ds:schemaRefs>
    <ds:schemaRef ds:uri="http://schemas.microsoft.com/office/2006/documentManagement/types"/>
    <ds:schemaRef ds:uri="http://purl.org/dc/elements/1.1/"/>
    <ds:schemaRef ds:uri="http://purl.org/dc/terms/"/>
    <ds:schemaRef ds:uri="http://purl.org/dc/dcmitype/"/>
    <ds:schemaRef ds:uri="http://www.w3.org/XML/1998/namespace"/>
    <ds:schemaRef ds:uri="http://schemas.microsoft.com/office/2006/metadata/propertie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blank</Template>
  <TotalTime>3637</TotalTime>
  <Words>6318</Words>
  <Application>Microsoft Office PowerPoint</Application>
  <PresentationFormat>On-screen Show (4:3)</PresentationFormat>
  <Paragraphs>1296</Paragraphs>
  <Slides>132</Slides>
  <Notes>17</Notes>
  <HiddenSlides>0</HiddenSlides>
  <MMClips>0</MMClips>
  <ScaleCrop>false</ScaleCrop>
  <HeadingPairs>
    <vt:vector size="8" baseType="variant">
      <vt:variant>
        <vt:lpstr>Fonts Used</vt:lpstr>
      </vt:variant>
      <vt:variant>
        <vt:i4>4</vt:i4>
      </vt:variant>
      <vt:variant>
        <vt:lpstr>Theme</vt:lpstr>
      </vt:variant>
      <vt:variant>
        <vt:i4>3</vt:i4>
      </vt:variant>
      <vt:variant>
        <vt:lpstr>Embedded OLE Servers</vt:lpstr>
      </vt:variant>
      <vt:variant>
        <vt:i4>1</vt:i4>
      </vt:variant>
      <vt:variant>
        <vt:lpstr>Slide Titles</vt:lpstr>
      </vt:variant>
      <vt:variant>
        <vt:i4>132</vt:i4>
      </vt:variant>
    </vt:vector>
  </HeadingPairs>
  <TitlesOfParts>
    <vt:vector size="140" baseType="lpstr">
      <vt:lpstr>Arial</vt:lpstr>
      <vt:lpstr>Times New Roman</vt:lpstr>
      <vt:lpstr>ＭＳ Ｐゴシック</vt:lpstr>
      <vt:lpstr>Wingdings</vt:lpstr>
      <vt:lpstr>Blank</vt:lpstr>
      <vt:lpstr>2_IMS Consulting Group_template</vt:lpstr>
      <vt:lpstr>3_IMS Institute_template</vt:lpstr>
      <vt:lpstr>think-cell Slide</vt:lpstr>
      <vt:lpstr>NexxusETL 11 ADVANCED CONNECTOR  </vt:lpstr>
      <vt:lpstr>Summary</vt:lpstr>
      <vt:lpstr>Summary</vt:lpstr>
      <vt:lpstr>Slide 3</vt:lpstr>
      <vt:lpstr>Introduction</vt:lpstr>
      <vt:lpstr>Introduction</vt:lpstr>
      <vt:lpstr>Introduction</vt:lpstr>
      <vt:lpstr>Introduction (Reminder)</vt:lpstr>
      <vt:lpstr>Slide 8</vt:lpstr>
      <vt:lpstr>Getting started with NexxusETL</vt:lpstr>
      <vt:lpstr>Getting started with NexxusETL</vt:lpstr>
      <vt:lpstr>Getting started with NexxusETL</vt:lpstr>
      <vt:lpstr>Getting started with NexxusETL</vt:lpstr>
      <vt:lpstr>Getting started with NexxusETL</vt:lpstr>
      <vt:lpstr>Delete Multiple jobs option</vt:lpstr>
      <vt:lpstr>Delete Multiple jobs option</vt:lpstr>
      <vt:lpstr>Delete Multiple jobs option</vt:lpstr>
      <vt:lpstr>Slide 17</vt:lpstr>
      <vt:lpstr>Query tab</vt:lpstr>
      <vt:lpstr>Query tab</vt:lpstr>
      <vt:lpstr>Query tab – Query history</vt:lpstr>
      <vt:lpstr>Slide 21</vt:lpstr>
      <vt:lpstr>Global Variables and Global Resources</vt:lpstr>
      <vt:lpstr>Global Variables and Global Resources</vt:lpstr>
      <vt:lpstr>Global Variables and Global Resources</vt:lpstr>
      <vt:lpstr>Global Variables and Global Resources</vt:lpstr>
      <vt:lpstr>Global Variables and Global Resources</vt:lpstr>
      <vt:lpstr>Global Variables and Global Resources</vt:lpstr>
      <vt:lpstr>Global Variables and Global Resources</vt:lpstr>
      <vt:lpstr>Global Variables and Global Resources</vt:lpstr>
      <vt:lpstr>Global Variables and Global Resources</vt:lpstr>
      <vt:lpstr>Slide 31</vt:lpstr>
      <vt:lpstr>Job Designer</vt:lpstr>
      <vt:lpstr>Job Designer</vt:lpstr>
      <vt:lpstr>Job Designer</vt:lpstr>
      <vt:lpstr>Job Designer</vt:lpstr>
      <vt:lpstr>Job Designer</vt:lpstr>
      <vt:lpstr>File Sort</vt:lpstr>
      <vt:lpstr>File Sort</vt:lpstr>
      <vt:lpstr>Folder Reader</vt:lpstr>
      <vt:lpstr>Folder Reader</vt:lpstr>
      <vt:lpstr>Evaluate</vt:lpstr>
      <vt:lpstr>Evaluate</vt:lpstr>
      <vt:lpstr>Reset Framework Store</vt:lpstr>
      <vt:lpstr>Enhanced Email task</vt:lpstr>
      <vt:lpstr>Enhanced Email task</vt:lpstr>
      <vt:lpstr>Excel Reader task</vt:lpstr>
      <vt:lpstr>File Unarchive task</vt:lpstr>
      <vt:lpstr>XML Reader task</vt:lpstr>
      <vt:lpstr>Job Designer</vt:lpstr>
      <vt:lpstr>Job Designer</vt:lpstr>
      <vt:lpstr>Job Designer</vt:lpstr>
      <vt:lpstr>Job Designer</vt:lpstr>
      <vt:lpstr>Job Designer</vt:lpstr>
      <vt:lpstr>Job Designer</vt:lpstr>
      <vt:lpstr>Slide 55</vt:lpstr>
      <vt:lpstr>Copy and Past of task with properties</vt:lpstr>
      <vt:lpstr>Copy From Tasks</vt:lpstr>
      <vt:lpstr>Copy Job to another project</vt:lpstr>
      <vt:lpstr>Global Variable Export/Import</vt:lpstr>
      <vt:lpstr>Global Variable Export/Import</vt:lpstr>
      <vt:lpstr>Global Variable Export/Import</vt:lpstr>
      <vt:lpstr>Global Variable Export/Import</vt:lpstr>
      <vt:lpstr>Slide 63</vt:lpstr>
      <vt:lpstr>Entity Management</vt:lpstr>
      <vt:lpstr>Entity Management</vt:lpstr>
      <vt:lpstr>Entity Management</vt:lpstr>
      <vt:lpstr>Entity Management</vt:lpstr>
      <vt:lpstr>Entity Management</vt:lpstr>
      <vt:lpstr>Entity Management</vt:lpstr>
      <vt:lpstr>Entity Management</vt:lpstr>
      <vt:lpstr>Entity Management</vt:lpstr>
      <vt:lpstr>Entity Management</vt:lpstr>
      <vt:lpstr>Entity Management</vt:lpstr>
      <vt:lpstr>Entity Management</vt:lpstr>
      <vt:lpstr>Entity Management</vt:lpstr>
      <vt:lpstr>Entity Management</vt:lpstr>
      <vt:lpstr>Slide 77</vt:lpstr>
      <vt:lpstr>Specific Interfaces</vt:lpstr>
      <vt:lpstr>Specific Interfaces</vt:lpstr>
      <vt:lpstr>Specific Interfaces</vt:lpstr>
      <vt:lpstr>Specific Interfaces</vt:lpstr>
      <vt:lpstr>Specific Interfaces</vt:lpstr>
      <vt:lpstr>Slide 83</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Specific Interfaces Creation</vt:lpstr>
      <vt:lpstr>Slide 100</vt:lpstr>
      <vt:lpstr>Database Lookup in a Mapping Task</vt:lpstr>
      <vt:lpstr>Database Lookup in a Mapping Task</vt:lpstr>
      <vt:lpstr>Database Lookup in a Mapping Task</vt:lpstr>
      <vt:lpstr>Database Lookup in a Mapping Task</vt:lpstr>
      <vt:lpstr>Slide 105</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Nested Jobs and Data Control</vt:lpstr>
      <vt:lpstr>Slide 119</vt:lpstr>
      <vt:lpstr>Standard Export Process</vt:lpstr>
      <vt:lpstr>Standard Export Process</vt:lpstr>
      <vt:lpstr>Standard Export Process</vt:lpstr>
      <vt:lpstr>Standard Export Process</vt:lpstr>
      <vt:lpstr>Standard Export Process</vt:lpstr>
      <vt:lpstr>Standard Export Process</vt:lpstr>
      <vt:lpstr>Standard Export Process</vt:lpstr>
      <vt:lpstr>Standard Export Process</vt:lpstr>
      <vt:lpstr>How to add a new Application</vt:lpstr>
      <vt:lpstr>Slide 129</vt:lpstr>
      <vt:lpstr>Specific Export Job Creation</vt:lpstr>
      <vt:lpstr>Document Updates</vt:lpstr>
    </vt:vector>
  </TitlesOfParts>
  <Company>CegedimGroup</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NexxusETL 11 Advanced Connector</dc:title>
  <dc:creator>CARETTE Benjamin</dc:creator>
  <cp:lastModifiedBy>bcarette</cp:lastModifiedBy>
  <cp:revision>191</cp:revision>
  <dcterms:created xsi:type="dcterms:W3CDTF">2015-05-19T09:19:30Z</dcterms:created>
  <dcterms:modified xsi:type="dcterms:W3CDTF">2016-04-25T07:06:21Z</dcterms:modified>
  <cp:contentType>Document</cp:contentTyp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0x010100E9487EB16144C8458B2E7CE65D18328D</vt:lpwstr>
  </property>
</Properties>
</file>